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9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D48B7-9606-4D2C-80B1-02211D6DD3F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7A645-4FCF-498B-AADA-594E64718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9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27A645-4FCF-498B-AADA-594E64718AB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14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8412480" y="4389120"/>
            <a:ext cx="3776472" cy="246888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8412480" y="4389120"/>
            <a:ext cx="3776472" cy="36576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11795760" y="0"/>
            <a:ext cx="393192" cy="685800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1280160"/>
            <a:ext cx="54864" cy="320040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1371600"/>
            <a:ext cx="8686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  <a:latin typeface="Calibri"/>
              </a:rPr>
              <a:t>AI + 法律法规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240280"/>
            <a:ext cx="8686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E20074"/>
                </a:solidFill>
                <a:latin typeface="Calibri"/>
              </a:rPr>
              <a:t>合规智能中枢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3182112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1">
                <a:solidFill>
                  <a:srgbClr val="CADDEA"/>
                </a:solidFill>
                <a:latin typeface="Calibri"/>
              </a:rPr>
              <a:t>面向车企与工厂的 AI 驱动合规解决方案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3749039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7BB9F0"/>
                </a:solidFill>
                <a:latin typeface="Calibri"/>
              </a:rPr>
              <a:t>2026年4月  |  EMS &amp; EHS Compliance Intelligence Hub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49640" y="4617720"/>
            <a:ext cx="31089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 dirty="0">
                <a:solidFill>
                  <a:srgbClr val="FFFFFF"/>
                </a:solidFill>
                <a:latin typeface="Calibri"/>
              </a:rPr>
              <a:t>AI Compliance
Intelligence Hub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675120"/>
            <a:ext cx="12188952" cy="18288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" y="6693408"/>
            <a:ext cx="1005840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4B4B4B"/>
                </a:solidFill>
                <a:latin typeface="Calibri"/>
              </a:rPr>
              <a:t>Internal  |  AI 合规智能中枢  |  2026.04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256032"/>
            <a:ext cx="54864" cy="59436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256032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000000"/>
                </a:solidFill>
                <a:latin typeface="Calibri"/>
              </a:rPr>
              <a:t>分阶段实施路线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4B4B4B"/>
                </a:solidFill>
                <a:latin typeface="Calibri"/>
              </a:rPr>
              <a:t>从核心知识库到全链路合规智能，稳步落地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24128"/>
            <a:ext cx="11274552" cy="22860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2359152"/>
            <a:ext cx="11274552" cy="45720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94360" y="2231136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343400" y="2231136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8092440" y="2231136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256032" y="1170432"/>
            <a:ext cx="3657600" cy="1078992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20624" y="1234440"/>
            <a:ext cx="33375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第一阶段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0624" y="1609344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ADDEA"/>
                </a:solidFill>
                <a:latin typeface="Calibri"/>
              </a:rPr>
              <a:t>0 - 3 个月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0624" y="1865376"/>
            <a:ext cx="3337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1">
                <a:solidFill>
                  <a:srgbClr val="FFFFFF"/>
                </a:solidFill>
                <a:latin typeface="Calibri"/>
              </a:rPr>
              <a:t>知识库 + 基础问答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6032" y="2560320"/>
            <a:ext cx="3657600" cy="3822191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38912" y="2816352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38912" y="281635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4672" y="2798064"/>
            <a:ext cx="2944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部署合规知识库平台，接入内部文档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38912" y="3639312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38912" y="363931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4672" y="3621024"/>
            <a:ext cx="2944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接入 GB 标准 · AQ 系列 · IATF 16949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8912" y="4462272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38912" y="446227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2" y="4443984"/>
            <a:ext cx="2944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上线中英双语混合检索问答界面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38912" y="5285232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438912" y="528523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2" y="5266944"/>
            <a:ext cx="2944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完成权限分级与数据安全配置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187952" y="1170432"/>
            <a:ext cx="3657600" cy="1078992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352544" y="1234440"/>
            <a:ext cx="33375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第二阶段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52544" y="1609344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ADDEA"/>
                </a:solidFill>
                <a:latin typeface="Calibri"/>
              </a:rPr>
              <a:t>3 - 6 个月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52544" y="1865376"/>
            <a:ext cx="3337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1">
                <a:solidFill>
                  <a:srgbClr val="FFFFFF"/>
                </a:solidFill>
                <a:latin typeface="Calibri"/>
              </a:rPr>
              <a:t>文档审查 + API 集成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187952" y="2560320"/>
            <a:ext cx="3657600" cy="3822191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ectangle 32"/>
          <p:cNvSpPr/>
          <p:nvPr/>
        </p:nvSpPr>
        <p:spPr>
          <a:xfrm>
            <a:off x="4370832" y="2816352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4370832" y="281635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36592" y="2798064"/>
            <a:ext cx="2944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构建文档合规审查引擎（PDF/Word）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70832" y="3639312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4370832" y="363931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36592" y="3621024"/>
            <a:ext cx="2944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完成合规 API 封装，对接PLM/ERP/OA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370832" y="4462272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4370832" y="446227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736592" y="4443984"/>
            <a:ext cx="2944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上线法规变更监控与推送服务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370832" y="5285232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4370832" y="528523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736592" y="5266944"/>
            <a:ext cx="2944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接入 Teams / 飞书 Bot 推送渠道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119871" y="1170432"/>
            <a:ext cx="3657600" cy="1078992"/>
          </a:xfrm>
          <a:prstGeom prst="roundRect">
            <a:avLst>
              <a:gd name="adj" fmla="val 3000"/>
            </a:avLst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8284463" y="1234440"/>
            <a:ext cx="33375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第三阶段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284463" y="1609344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ADDEA"/>
                </a:solidFill>
                <a:latin typeface="Calibri"/>
              </a:rPr>
              <a:t>6 - 12 个月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284463" y="1865376"/>
            <a:ext cx="3337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1">
                <a:solidFill>
                  <a:srgbClr val="FFFFFF"/>
                </a:solidFill>
                <a:latin typeface="Calibri"/>
              </a:rPr>
              <a:t>EHS隐患识别 + 个性化</a:t>
            </a:r>
          </a:p>
        </p:txBody>
      </p:sp>
      <p:sp>
        <p:nvSpPr>
          <p:cNvPr id="49" name="Rectangle 48"/>
          <p:cNvSpPr/>
          <p:nvPr/>
        </p:nvSpPr>
        <p:spPr>
          <a:xfrm>
            <a:off x="8119871" y="2560320"/>
            <a:ext cx="3657600" cy="3822191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 w="1524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Rectangle 49"/>
          <p:cNvSpPr/>
          <p:nvPr/>
        </p:nvSpPr>
        <p:spPr>
          <a:xfrm>
            <a:off x="8302751" y="2816352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TextBox 50"/>
          <p:cNvSpPr txBox="1"/>
          <p:nvPr/>
        </p:nvSpPr>
        <p:spPr>
          <a:xfrm>
            <a:off x="8302751" y="281635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668511" y="2798064"/>
            <a:ext cx="2944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构建 EHS 隐患识别与体系审计模块</a:t>
            </a:r>
          </a:p>
        </p:txBody>
      </p:sp>
      <p:sp>
        <p:nvSpPr>
          <p:cNvPr id="53" name="Rectangle 52"/>
          <p:cNvSpPr/>
          <p:nvPr/>
        </p:nvSpPr>
        <p:spPr>
          <a:xfrm>
            <a:off x="8302751" y="3639312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TextBox 53"/>
          <p:cNvSpPr txBox="1"/>
          <p:nvPr/>
        </p:nvSpPr>
        <p:spPr>
          <a:xfrm>
            <a:off x="8302751" y="363931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668511" y="3621024"/>
            <a:ext cx="2944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引入知识图谱，支持多跳推理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302751" y="4462272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TextBox 56"/>
          <p:cNvSpPr txBox="1"/>
          <p:nvPr/>
        </p:nvSpPr>
        <p:spPr>
          <a:xfrm>
            <a:off x="8302751" y="446227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668511" y="4443984"/>
            <a:ext cx="2944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上线个性化推荐引擎（角色画像）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302751" y="5285232"/>
            <a:ext cx="274320" cy="274320"/>
          </a:xfrm>
          <a:prstGeom prst="roundRect">
            <a:avLst>
              <a:gd name="adj" fmla="val 25000"/>
            </a:avLst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TextBox 59"/>
          <p:cNvSpPr txBox="1"/>
          <p:nvPr/>
        </p:nvSpPr>
        <p:spPr>
          <a:xfrm>
            <a:off x="8302751" y="528523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668511" y="5266944"/>
            <a:ext cx="2944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全链路合规智能体系正式上线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950208" y="2487168"/>
            <a:ext cx="2743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D3E7F3"/>
                </a:solidFill>
                <a:latin typeface="Calibri"/>
              </a:rPr>
              <a:t>▶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882127" y="2487168"/>
            <a:ext cx="2743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D3E7F3"/>
                </a:solidFill>
                <a:latin typeface="Calibri"/>
              </a:rPr>
              <a:t>▶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57200" y="6492240"/>
            <a:ext cx="11274552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TextBox 64"/>
          <p:cNvSpPr txBox="1"/>
          <p:nvPr/>
        </p:nvSpPr>
        <p:spPr>
          <a:xfrm>
            <a:off x="457200" y="6528816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4B4B"/>
                </a:solidFill>
                <a:latin typeface="Calibri"/>
              </a:rPr>
              <a:t>AI 合规智能中枢  |  面向车企与工厂  |  2026.04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0972800" y="6528816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4B4B4B"/>
                </a:solidFill>
                <a:latin typeface="Calibri"/>
              </a:rPr>
              <a:t>10 / 13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256032"/>
            <a:ext cx="54864" cy="59436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256032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000000"/>
                </a:solidFill>
                <a:latin typeface="Calibri"/>
              </a:rPr>
              <a:t>三类合规闭环场景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4B4B4B"/>
                </a:solidFill>
                <a:latin typeface="Calibri"/>
              </a:rPr>
              <a:t>从「发现问题」到「关闭归档」的完整业务闭环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24128"/>
            <a:ext cx="11274552" cy="22860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56032" y="1170432"/>
            <a:ext cx="3657600" cy="52852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56032" y="1170432"/>
            <a:ext cx="3657600" cy="420624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56032" y="1380744"/>
            <a:ext cx="3657600" cy="210312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93192" y="1207008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📡  法规变更合规闭环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3192" y="1719072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93192" y="1719072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4672" y="1719072"/>
            <a:ext cx="189280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 dirty="0">
                <a:solidFill>
                  <a:srgbClr val="000000"/>
                </a:solidFill>
                <a:latin typeface="Calibri"/>
              </a:rPr>
              <a:t>① </a:t>
            </a:r>
            <a:r>
              <a:rPr sz="1100" b="1" i="0" dirty="0" err="1">
                <a:solidFill>
                  <a:srgbClr val="000000"/>
                </a:solidFill>
                <a:latin typeface="Calibri"/>
              </a:rPr>
              <a:t>法规监控</a:t>
            </a:r>
            <a:r>
              <a:rPr lang="en-US" sz="1100" b="1" i="0" dirty="0">
                <a:solidFill>
                  <a:srgbClr val="000000"/>
                </a:solidFill>
                <a:latin typeface="Calibri"/>
              </a:rPr>
              <a:t> (</a:t>
            </a:r>
            <a:r>
              <a:rPr lang="zh-CN" altLang="en-US" sz="1100" b="1" i="0" dirty="0">
                <a:solidFill>
                  <a:srgbClr val="000000"/>
                </a:solidFill>
                <a:latin typeface="Calibri"/>
              </a:rPr>
              <a:t>扩展功能</a:t>
            </a:r>
            <a:r>
              <a:rPr lang="en-US" sz="1100" b="1" i="0" dirty="0">
                <a:solidFill>
                  <a:srgbClr val="000000"/>
                </a:solidFill>
                <a:latin typeface="Calibri"/>
              </a:rPr>
              <a:t>)</a:t>
            </a:r>
            <a:endParaRPr sz="1100" b="1" i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04672" y="2039112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国内外法规数据库实时监控
自动检测条款变更与新法发布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2130552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3192" y="2468879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393192" y="2468879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4672" y="2468879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② 知识库更新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4672" y="2788920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变更内容自动解析入库
版本管理 + 影响范围标注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2880360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93192" y="3218687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393192" y="3218687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2" y="3218687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③ 精准推送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2" y="3538727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按角色/业务域推送变更摘要
Email · Teams · 飞书多渠道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3630168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3192" y="396849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393192" y="396849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3968496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④ 差距分析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04672" y="4288536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AI对比新旧法规差异
识别企业现行制度缺口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4379976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93192" y="471830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393192" y="471830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04671" y="4718304"/>
            <a:ext cx="181965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 i="0" dirty="0">
                <a:solidFill>
                  <a:srgbClr val="000000"/>
                </a:solidFill>
                <a:latin typeface="Calibri"/>
              </a:rPr>
              <a:t>⑤ </a:t>
            </a:r>
            <a:r>
              <a:rPr sz="1100" b="1" i="0" dirty="0" err="1">
                <a:solidFill>
                  <a:srgbClr val="000000"/>
                </a:solidFill>
                <a:latin typeface="Calibri"/>
              </a:rPr>
              <a:t>整改执行</a:t>
            </a:r>
            <a:r>
              <a:rPr lang="en-US" sz="1100" b="1" dirty="0">
                <a:solidFill>
                  <a:srgbClr val="000000"/>
                </a:solidFill>
              </a:rPr>
              <a:t> (</a:t>
            </a:r>
            <a:r>
              <a:rPr lang="zh-CN" altLang="en-US" sz="1100" b="1" dirty="0">
                <a:solidFill>
                  <a:srgbClr val="000000"/>
                </a:solidFill>
              </a:rPr>
              <a:t>扩展功能</a:t>
            </a:r>
            <a:r>
              <a:rPr lang="en-US" sz="1100" b="1" dirty="0">
                <a:solidFill>
                  <a:srgbClr val="000000"/>
                </a:solidFill>
              </a:rPr>
              <a:t>)</a:t>
            </a:r>
            <a:endParaRPr sz="1100" b="1" i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04672" y="5038344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生成整改任务清单
关联责任人与完成时限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200" y="5129784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93192" y="5468112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393192" y="5468112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4671" y="5436939"/>
            <a:ext cx="205282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 i="0" dirty="0">
                <a:solidFill>
                  <a:srgbClr val="000000"/>
                </a:solidFill>
                <a:latin typeface="Calibri"/>
              </a:rPr>
              <a:t>⑥ </a:t>
            </a:r>
            <a:r>
              <a:rPr sz="1100" b="1" i="0" dirty="0" err="1">
                <a:solidFill>
                  <a:srgbClr val="000000"/>
                </a:solidFill>
                <a:latin typeface="Calibri"/>
              </a:rPr>
              <a:t>闭环归档</a:t>
            </a:r>
            <a:r>
              <a:rPr lang="en-US" sz="1100" b="1" dirty="0">
                <a:solidFill>
                  <a:srgbClr val="000000"/>
                </a:solidFill>
              </a:rPr>
              <a:t> (</a:t>
            </a:r>
            <a:r>
              <a:rPr lang="zh-CN" altLang="en-US" sz="1100" b="1" dirty="0">
                <a:solidFill>
                  <a:srgbClr val="000000"/>
                </a:solidFill>
              </a:rPr>
              <a:t>扩展功能</a:t>
            </a:r>
            <a:r>
              <a:rPr lang="en-US" sz="1100" b="1" dirty="0">
                <a:solidFill>
                  <a:srgbClr val="000000"/>
                </a:solidFill>
              </a:rPr>
              <a:t>)</a:t>
            </a:r>
            <a:endParaRPr sz="1100" b="1" i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04672" y="5662376"/>
            <a:ext cx="2971800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 dirty="0" err="1">
                <a:solidFill>
                  <a:srgbClr val="4B4B4B"/>
                </a:solidFill>
                <a:latin typeface="Calibri"/>
              </a:rPr>
              <a:t>整改完成后验收确认</a:t>
            </a:r>
            <a:r>
              <a:rPr sz="950" b="0" i="0" dirty="0">
                <a:solidFill>
                  <a:srgbClr val="4B4B4B"/>
                </a:solidFill>
                <a:latin typeface="Calibri"/>
              </a:rPr>
              <a:t>
</a:t>
            </a:r>
            <a:r>
              <a:rPr sz="950" b="0" i="0" dirty="0" err="1">
                <a:solidFill>
                  <a:srgbClr val="4B4B4B"/>
                </a:solidFill>
                <a:latin typeface="Calibri"/>
              </a:rPr>
              <a:t>合规证据归档留存</a:t>
            </a:r>
            <a:endParaRPr lang="en-US" sz="950" b="0" i="0" dirty="0">
              <a:solidFill>
                <a:srgbClr val="4B4B4B"/>
              </a:solidFill>
              <a:latin typeface="Calibri"/>
            </a:endParaRPr>
          </a:p>
          <a:p>
            <a:r>
              <a:rPr lang="zh-CN" altLang="en-US" sz="950" dirty="0">
                <a:solidFill>
                  <a:srgbClr val="4B4B4B"/>
                </a:solidFill>
                <a:latin typeface="Calibri"/>
              </a:rPr>
              <a:t>归档的文档放在</a:t>
            </a:r>
            <a:r>
              <a:rPr lang="en-US" sz="950" dirty="0">
                <a:solidFill>
                  <a:srgbClr val="4B4B4B"/>
                </a:solidFill>
                <a:latin typeface="Calibri"/>
              </a:rPr>
              <a:t>share point </a:t>
            </a:r>
            <a:r>
              <a:rPr lang="zh-CN" altLang="en-US" sz="950" dirty="0">
                <a:solidFill>
                  <a:srgbClr val="4B4B4B"/>
                </a:solidFill>
                <a:latin typeface="Calibri"/>
              </a:rPr>
              <a:t>同步更新知识库</a:t>
            </a:r>
            <a:endParaRPr sz="950" dirty="0">
              <a:solidFill>
                <a:srgbClr val="4B4B4B"/>
              </a:solidFill>
              <a:latin typeface="Calibri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47472" y="6163056"/>
            <a:ext cx="3474720" cy="219456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ectangle 40"/>
          <p:cNvSpPr/>
          <p:nvPr/>
        </p:nvSpPr>
        <p:spPr>
          <a:xfrm>
            <a:off x="347472" y="6163056"/>
            <a:ext cx="45720" cy="219456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438912" y="6172200"/>
            <a:ext cx="33375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E20074"/>
                </a:solidFill>
                <a:latin typeface="Calibri"/>
              </a:rPr>
              <a:t>↺  持续监控 → 知识库保鲜 → 合规常态化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160520" y="1170432"/>
            <a:ext cx="3657600" cy="52852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Rectangle 43"/>
          <p:cNvSpPr/>
          <p:nvPr/>
        </p:nvSpPr>
        <p:spPr>
          <a:xfrm>
            <a:off x="4160520" y="1170432"/>
            <a:ext cx="3657600" cy="420624"/>
          </a:xfrm>
          <a:prstGeom prst="roundRect">
            <a:avLst>
              <a:gd name="adj" fmla="val 25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Rectangle 44"/>
          <p:cNvSpPr/>
          <p:nvPr/>
        </p:nvSpPr>
        <p:spPr>
          <a:xfrm>
            <a:off x="4160520" y="1380744"/>
            <a:ext cx="3657600" cy="210312"/>
          </a:xfrm>
          <a:prstGeom prst="rect">
            <a:avLst/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4297680" y="1207008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📄  文档审查合规闭环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297680" y="1719072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4297680" y="1719072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709159" y="1719072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① 文件上传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709159" y="2039112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PDF · Word · Excel · 扫描件
支持批量上传与拖拽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361688" y="2130552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2B9AF"/>
                </a:solidFill>
                <a:latin typeface="Calibri"/>
              </a:rPr>
              <a:t>↓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297680" y="2468879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4297680" y="2468879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709159" y="2468879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② AI解析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709159" y="2788920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版面感知OCR，条款级分块
自动识别文档类型与法规域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361688" y="2880360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2B9AF"/>
                </a:solidFill>
                <a:latin typeface="Calibri"/>
              </a:rPr>
              <a:t>↓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297680" y="3218687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TextBox 57"/>
          <p:cNvSpPr txBox="1"/>
          <p:nvPr/>
        </p:nvSpPr>
        <p:spPr>
          <a:xfrm>
            <a:off x="4297680" y="3218687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709159" y="3218687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③ 合规比对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709159" y="3538727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条款级语义对比法规库
缺项检测 · 风险评分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361688" y="3630168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2B9AF"/>
                </a:solidFill>
                <a:latin typeface="Calibri"/>
              </a:rPr>
              <a:t>↓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297680" y="396849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TextBox 62"/>
          <p:cNvSpPr txBox="1"/>
          <p:nvPr/>
        </p:nvSpPr>
        <p:spPr>
          <a:xfrm>
            <a:off x="4297680" y="396849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709159" y="3968496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④ 风险标注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709159" y="4288536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页码+段落精确定位
红/橙/黄三级风险可视化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361688" y="4379976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2B9AF"/>
                </a:solidFill>
                <a:latin typeface="Calibri"/>
              </a:rPr>
              <a:t>↓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297680" y="471830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4297680" y="471830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709159" y="4718304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⑤ 整改建议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709159" y="5038344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AI生成具体整改方案
关联历史合规最佳实践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361688" y="5129784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2B9AF"/>
                </a:solidFill>
                <a:latin typeface="Calibri"/>
              </a:rPr>
              <a:t>↓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297680" y="5468112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TextBox 72"/>
          <p:cNvSpPr txBox="1"/>
          <p:nvPr/>
        </p:nvSpPr>
        <p:spPr>
          <a:xfrm>
            <a:off x="4297680" y="5468112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709159" y="5468112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⑥ 复审归档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4709159" y="5659292"/>
            <a:ext cx="2971800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 dirty="0" err="1">
                <a:solidFill>
                  <a:srgbClr val="4B4B4B"/>
                </a:solidFill>
                <a:latin typeface="Calibri"/>
              </a:rPr>
              <a:t>整改后重新提交复核</a:t>
            </a:r>
            <a:r>
              <a:rPr sz="950" b="0" i="0" dirty="0">
                <a:solidFill>
                  <a:srgbClr val="4B4B4B"/>
                </a:solidFill>
                <a:latin typeface="Calibri"/>
              </a:rPr>
              <a:t>
</a:t>
            </a:r>
            <a:r>
              <a:rPr sz="950" b="0" i="0" dirty="0" err="1">
                <a:solidFill>
                  <a:srgbClr val="4B4B4B"/>
                </a:solidFill>
                <a:latin typeface="Calibri"/>
              </a:rPr>
              <a:t>通过后合规证明自动归档</a:t>
            </a:r>
            <a:endParaRPr lang="en-US" sz="950" b="0" i="0" dirty="0">
              <a:solidFill>
                <a:srgbClr val="4B4B4B"/>
              </a:solidFill>
              <a:latin typeface="Calibri"/>
            </a:endParaRPr>
          </a:p>
          <a:p>
            <a:r>
              <a:rPr lang="zh-CN" altLang="en-US" sz="950" dirty="0">
                <a:solidFill>
                  <a:srgbClr val="4B4B4B"/>
                </a:solidFill>
                <a:latin typeface="Calibri"/>
              </a:rPr>
              <a:t>归档的文档放在</a:t>
            </a:r>
            <a:r>
              <a:rPr lang="en-US" sz="950" dirty="0">
                <a:solidFill>
                  <a:srgbClr val="4B4B4B"/>
                </a:solidFill>
                <a:latin typeface="Calibri"/>
              </a:rPr>
              <a:t>share point </a:t>
            </a:r>
            <a:r>
              <a:rPr lang="zh-CN" altLang="en-US" sz="950" dirty="0">
                <a:solidFill>
                  <a:srgbClr val="4B4B4B"/>
                </a:solidFill>
                <a:latin typeface="Calibri"/>
              </a:rPr>
              <a:t>同步更新知识库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251959" y="6163056"/>
            <a:ext cx="3474720" cy="219456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Rectangle 76"/>
          <p:cNvSpPr/>
          <p:nvPr/>
        </p:nvSpPr>
        <p:spPr>
          <a:xfrm>
            <a:off x="4251959" y="6163056"/>
            <a:ext cx="45720" cy="219456"/>
          </a:xfrm>
          <a:prstGeom prst="rect">
            <a:avLst/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TextBox 77"/>
          <p:cNvSpPr txBox="1"/>
          <p:nvPr/>
        </p:nvSpPr>
        <p:spPr>
          <a:xfrm>
            <a:off x="4343400" y="6172200"/>
            <a:ext cx="33375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32B9AF"/>
                </a:solidFill>
                <a:latin typeface="Calibri"/>
              </a:rPr>
              <a:t>↺  上传即审查 → 整改即跟踪 → 归档即留证</a:t>
            </a:r>
          </a:p>
        </p:txBody>
      </p:sp>
      <p:sp>
        <p:nvSpPr>
          <p:cNvPr id="79" name="Rectangle 78"/>
          <p:cNvSpPr/>
          <p:nvPr/>
        </p:nvSpPr>
        <p:spPr>
          <a:xfrm>
            <a:off x="8065008" y="1170432"/>
            <a:ext cx="3657600" cy="52852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Rectangle 79"/>
          <p:cNvSpPr/>
          <p:nvPr/>
        </p:nvSpPr>
        <p:spPr>
          <a:xfrm>
            <a:off x="8065008" y="1170432"/>
            <a:ext cx="3657600" cy="420624"/>
          </a:xfrm>
          <a:prstGeom prst="roundRect">
            <a:avLst>
              <a:gd name="adj" fmla="val 25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Rectangle 80"/>
          <p:cNvSpPr/>
          <p:nvPr/>
        </p:nvSpPr>
        <p:spPr>
          <a:xfrm>
            <a:off x="8065008" y="1380744"/>
            <a:ext cx="3657600" cy="210312"/>
          </a:xfrm>
          <a:prstGeom prst="rect">
            <a:avLst/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TextBox 81"/>
          <p:cNvSpPr txBox="1"/>
          <p:nvPr/>
        </p:nvSpPr>
        <p:spPr>
          <a:xfrm>
            <a:off x="8202168" y="1207008"/>
            <a:ext cx="347472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 dirty="0">
                <a:solidFill>
                  <a:srgbClr val="FFFFFF"/>
                </a:solidFill>
                <a:latin typeface="Calibri"/>
              </a:rPr>
              <a:t>🦺  </a:t>
            </a:r>
            <a:r>
              <a:rPr sz="1300" b="1" i="0" dirty="0" err="1">
                <a:solidFill>
                  <a:srgbClr val="FFFFFF"/>
                </a:solidFill>
                <a:latin typeface="Calibri"/>
              </a:rPr>
              <a:t>EHS安全管理闭环</a:t>
            </a:r>
            <a:r>
              <a:rPr lang="en-US" sz="1300" b="1" i="0" dirty="0">
                <a:solidFill>
                  <a:srgbClr val="FFFFFF"/>
                </a:solidFill>
                <a:latin typeface="Calibri"/>
              </a:rPr>
              <a:t> (</a:t>
            </a:r>
            <a:r>
              <a:rPr lang="zh-CN" altLang="en-US" sz="1300" b="1" i="0" dirty="0">
                <a:solidFill>
                  <a:srgbClr val="FFFFFF"/>
                </a:solidFill>
                <a:latin typeface="Calibri"/>
              </a:rPr>
              <a:t>扩展功能</a:t>
            </a:r>
            <a:r>
              <a:rPr lang="en-US" sz="1300" b="1" i="0" dirty="0">
                <a:solidFill>
                  <a:srgbClr val="FFFFFF"/>
                </a:solidFill>
                <a:latin typeface="Calibri"/>
              </a:rPr>
              <a:t>)</a:t>
            </a:r>
            <a:endParaRPr sz="1300" b="1" i="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202168" y="1719072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TextBox 83"/>
          <p:cNvSpPr txBox="1"/>
          <p:nvPr/>
        </p:nvSpPr>
        <p:spPr>
          <a:xfrm>
            <a:off x="8202168" y="1719072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8613648" y="1719072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① 隐患发现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613648" y="2039112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NLP解析巡检/事故报告文本
图像识别 · 传感器数据接入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8266176" y="2130552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2B9AF"/>
                </a:solidFill>
                <a:latin typeface="Calibri"/>
              </a:rPr>
              <a:t>↓</a:t>
            </a:r>
          </a:p>
        </p:txBody>
      </p:sp>
      <p:sp>
        <p:nvSpPr>
          <p:cNvPr id="88" name="Rectangle 87"/>
          <p:cNvSpPr/>
          <p:nvPr/>
        </p:nvSpPr>
        <p:spPr>
          <a:xfrm>
            <a:off x="8202168" y="2468879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TextBox 88"/>
          <p:cNvSpPr txBox="1"/>
          <p:nvPr/>
        </p:nvSpPr>
        <p:spPr>
          <a:xfrm>
            <a:off x="8202168" y="2468879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8613648" y="2468879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② 风险评级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8613648" y="2788920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SIF潜力评分 + 四维根因分析
高/中/低三级优先级排序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8266176" y="2880360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2B9AF"/>
                </a:solidFill>
                <a:latin typeface="Calibri"/>
              </a:rPr>
              <a:t>↓</a:t>
            </a:r>
          </a:p>
        </p:txBody>
      </p:sp>
      <p:sp>
        <p:nvSpPr>
          <p:cNvPr id="93" name="Rectangle 92"/>
          <p:cNvSpPr/>
          <p:nvPr/>
        </p:nvSpPr>
        <p:spPr>
          <a:xfrm>
            <a:off x="8202168" y="3218687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4" name="TextBox 93"/>
          <p:cNvSpPr txBox="1"/>
          <p:nvPr/>
        </p:nvSpPr>
        <p:spPr>
          <a:xfrm>
            <a:off x="8202168" y="3218687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8613648" y="3218687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③ 任务派发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8613648" y="3538727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自动生成整改工单
关联责任人 · 截止时间 · 法规依据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8266176" y="3630168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2B9AF"/>
                </a:solidFill>
                <a:latin typeface="Calibri"/>
              </a:rPr>
              <a:t>↓</a:t>
            </a:r>
          </a:p>
        </p:txBody>
      </p:sp>
      <p:sp>
        <p:nvSpPr>
          <p:cNvPr id="98" name="Rectangle 97"/>
          <p:cNvSpPr/>
          <p:nvPr/>
        </p:nvSpPr>
        <p:spPr>
          <a:xfrm>
            <a:off x="8202168" y="396849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9" name="TextBox 98"/>
          <p:cNvSpPr txBox="1"/>
          <p:nvPr/>
        </p:nvSpPr>
        <p:spPr>
          <a:xfrm>
            <a:off x="8202168" y="396849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8613648" y="3968496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④ 过程跟踪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8613648" y="4288536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整改进度实时可视化
超期自动升级提醒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8266176" y="4379976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2B9AF"/>
                </a:solidFill>
                <a:latin typeface="Calibri"/>
              </a:rPr>
              <a:t>↓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8202168" y="471830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4" name="TextBox 103"/>
          <p:cNvSpPr txBox="1"/>
          <p:nvPr/>
        </p:nvSpPr>
        <p:spPr>
          <a:xfrm>
            <a:off x="8202168" y="471830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8613648" y="4718304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⑤ 验收关闭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8613648" y="5038344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整改完成后现场复查
AI辅助验收确认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8266176" y="5129784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2B9AF"/>
                </a:solidFill>
                <a:latin typeface="Calibri"/>
              </a:rPr>
              <a:t>↓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8202168" y="5468112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9" name="TextBox 108"/>
          <p:cNvSpPr txBox="1"/>
          <p:nvPr/>
        </p:nvSpPr>
        <p:spPr>
          <a:xfrm>
            <a:off x="8202168" y="5468112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8613648" y="5468112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⑥ 体系优化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8613648" y="5788151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4B4B4B"/>
                </a:solidFill>
                <a:latin typeface="Calibri"/>
              </a:rPr>
              <a:t>根因数据回流知识库
优化隐患模型与预防策略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8156448" y="6163056"/>
            <a:ext cx="3474720" cy="219456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3" name="Rectangle 112"/>
          <p:cNvSpPr/>
          <p:nvPr/>
        </p:nvSpPr>
        <p:spPr>
          <a:xfrm>
            <a:off x="8156448" y="6163056"/>
            <a:ext cx="45720" cy="219456"/>
          </a:xfrm>
          <a:prstGeom prst="rect">
            <a:avLst/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4" name="TextBox 113"/>
          <p:cNvSpPr txBox="1"/>
          <p:nvPr/>
        </p:nvSpPr>
        <p:spPr>
          <a:xfrm>
            <a:off x="8247888" y="6172200"/>
            <a:ext cx="33375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32B9AF"/>
                </a:solidFill>
                <a:latin typeface="Calibri"/>
              </a:rPr>
              <a:t>↺  发现即评级 → 整改即跟踪 → 关闭即优化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457200" y="6492240"/>
            <a:ext cx="11274552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6" name="TextBox 115"/>
          <p:cNvSpPr txBox="1"/>
          <p:nvPr/>
        </p:nvSpPr>
        <p:spPr>
          <a:xfrm>
            <a:off x="457200" y="6528816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4B4B"/>
                </a:solidFill>
                <a:latin typeface="Calibri"/>
              </a:rPr>
              <a:t>AI 合规智能中枢  |  面向车企与工厂  |  2026.04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0972800" y="6528816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4B4B4B"/>
                </a:solidFill>
                <a:latin typeface="Calibri"/>
              </a:rPr>
              <a:t>11 / 13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256032"/>
            <a:ext cx="54864" cy="59436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256032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 dirty="0" err="1">
                <a:solidFill>
                  <a:srgbClr val="000000"/>
                </a:solidFill>
                <a:latin typeface="Calibri"/>
              </a:rPr>
              <a:t>组织架构与</a:t>
            </a:r>
            <a:r>
              <a:rPr sz="2600" b="1" i="0" dirty="0">
                <a:solidFill>
                  <a:srgbClr val="000000"/>
                </a:solidFill>
                <a:latin typeface="Calibri"/>
              </a:rPr>
              <a:t> RBAC </a:t>
            </a:r>
            <a:r>
              <a:rPr sz="2600" b="1" i="0" dirty="0" err="1">
                <a:solidFill>
                  <a:srgbClr val="000000"/>
                </a:solidFill>
                <a:latin typeface="Calibri"/>
              </a:rPr>
              <a:t>权限体系</a:t>
            </a:r>
            <a:endParaRPr sz="2600" b="1" i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4B4B4B"/>
                </a:solidFill>
                <a:latin typeface="Calibri"/>
              </a:rPr>
              <a:t>按角色分级授权，确保数据安全与合规责任落实到人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24128"/>
            <a:ext cx="11274552" cy="22860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56032" y="1170432"/>
            <a:ext cx="5029200" cy="539496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56032" y="1170432"/>
            <a:ext cx="502920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56032" y="1362456"/>
            <a:ext cx="502920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93192" y="1234440"/>
            <a:ext cx="4800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🏢  组织架构层级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02336" y="1755648"/>
            <a:ext cx="4663440" cy="347472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0352" y="1801368"/>
            <a:ext cx="448055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集团 / 总部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02336" y="2103120"/>
            <a:ext cx="4663440" cy="566928"/>
          </a:xfrm>
          <a:prstGeom prst="rect">
            <a:avLst/>
          </a:prstGeom>
          <a:solidFill>
            <a:srgbClr val="D3E7F3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530352" y="2157984"/>
            <a:ext cx="448055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合规委员会 · 法务部 · EHS总监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42615" y="2688336"/>
            <a:ext cx="201168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▼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58368" y="2807208"/>
            <a:ext cx="4151375" cy="347472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786384" y="2852927"/>
            <a:ext cx="39684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事业部 / 工厂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58368" y="3154679"/>
            <a:ext cx="4151375" cy="566928"/>
          </a:xfrm>
          <a:prstGeom prst="rect">
            <a:avLst/>
          </a:prstGeom>
          <a:solidFill>
            <a:srgbClr val="FFFFFF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786384" y="3209544"/>
            <a:ext cx="39684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EHS部门 · 质量部 · 采购部 · 研发部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42615" y="3739896"/>
            <a:ext cx="201168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▼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14400" y="3858768"/>
            <a:ext cx="3639311" cy="347472"/>
          </a:xfrm>
          <a:prstGeom prst="roundRect">
            <a:avLst>
              <a:gd name="adj" fmla="val 2500"/>
            </a:avLst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042416" y="3904487"/>
            <a:ext cx="3456431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业务线 / 车间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4400" y="4206240"/>
            <a:ext cx="3639311" cy="566928"/>
          </a:xfrm>
          <a:prstGeom prst="rect">
            <a:avLst/>
          </a:prstGeom>
          <a:solidFill>
            <a:srgbClr val="FFFFFF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1042416" y="4261104"/>
            <a:ext cx="3456431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安全员 · 质检员 · 工艺工程师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42615" y="4791456"/>
            <a:ext cx="201168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000000"/>
                </a:solidFill>
                <a:latin typeface="Calibri"/>
              </a:rPr>
              <a:t>▼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170432" y="4910327"/>
            <a:ext cx="3127247" cy="347472"/>
          </a:xfrm>
          <a:prstGeom prst="roundRect">
            <a:avLst>
              <a:gd name="adj" fmla="val 25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1298448" y="4956047"/>
            <a:ext cx="2944367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外部协作方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170432" y="5257799"/>
            <a:ext cx="3127247" cy="566928"/>
          </a:xfrm>
          <a:prstGeom prst="rect">
            <a:avLst/>
          </a:prstGeom>
          <a:solidFill>
            <a:srgbClr val="FFFFFF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1298448" y="5312664"/>
            <a:ext cx="2944367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供应商 · 第三方审计 · 监管机构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532120" y="1170432"/>
            <a:ext cx="6400800" cy="539496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5532120" y="1170432"/>
            <a:ext cx="640080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5532120" y="1362456"/>
            <a:ext cx="640080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5669280" y="1234440"/>
            <a:ext cx="6172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🔐  角色权限矩阵（RBAC）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845552" y="1682496"/>
            <a:ext cx="658368" cy="475488"/>
          </a:xfrm>
          <a:prstGeom prst="roundRect">
            <a:avLst>
              <a:gd name="adj" fmla="val 2000"/>
            </a:avLst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7845552" y="1682496"/>
            <a:ext cx="658368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知识库
查询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577072" y="1682496"/>
            <a:ext cx="658368" cy="475488"/>
          </a:xfrm>
          <a:prstGeom prst="roundRect">
            <a:avLst>
              <a:gd name="adj" fmla="val 2000"/>
            </a:avLst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8577072" y="1682496"/>
            <a:ext cx="658368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文档
审查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308592" y="1682496"/>
            <a:ext cx="658368" cy="475488"/>
          </a:xfrm>
          <a:prstGeom prst="roundRect">
            <a:avLst>
              <a:gd name="adj" fmla="val 2000"/>
            </a:avLst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9308592" y="1682496"/>
            <a:ext cx="658368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EHS
审计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0040112" y="1682496"/>
            <a:ext cx="658368" cy="475488"/>
          </a:xfrm>
          <a:prstGeom prst="roundRect">
            <a:avLst>
              <a:gd name="adj" fmla="val 2000"/>
            </a:avLst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10040112" y="1682496"/>
            <a:ext cx="658368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法规
推送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0771632" y="1682496"/>
            <a:ext cx="658368" cy="475488"/>
          </a:xfrm>
          <a:prstGeom prst="roundRect">
            <a:avLst>
              <a:gd name="adj" fmla="val 2000"/>
            </a:avLst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10771632" y="1682496"/>
            <a:ext cx="658368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系统
管理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650992" y="2231136"/>
            <a:ext cx="6035040" cy="512064"/>
          </a:xfrm>
          <a:prstGeom prst="rect">
            <a:avLst/>
          </a:prstGeom>
          <a:solidFill>
            <a:srgbClr val="D3E7F3"/>
          </a:solidFill>
          <a:ln w="635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Rectangle 44"/>
          <p:cNvSpPr/>
          <p:nvPr/>
        </p:nvSpPr>
        <p:spPr>
          <a:xfrm>
            <a:off x="5650992" y="2286000"/>
            <a:ext cx="256032" cy="402336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5961888" y="2322576"/>
            <a:ext cx="17190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000000"/>
                </a:solidFill>
                <a:latin typeface="Calibri"/>
              </a:rPr>
              <a:t>合规管理员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010144" y="232257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8010144" y="232257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●</a:t>
            </a:r>
          </a:p>
        </p:txBody>
      </p:sp>
      <p:sp>
        <p:nvSpPr>
          <p:cNvPr id="49" name="Rectangle 48"/>
          <p:cNvSpPr/>
          <p:nvPr/>
        </p:nvSpPr>
        <p:spPr>
          <a:xfrm>
            <a:off x="8741664" y="232257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8741664" y="232257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●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473184" y="232257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9473184" y="232257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●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204704" y="232257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TextBox 53"/>
          <p:cNvSpPr txBox="1"/>
          <p:nvPr/>
        </p:nvSpPr>
        <p:spPr>
          <a:xfrm>
            <a:off x="10204704" y="232257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★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936224" y="232257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TextBox 55"/>
          <p:cNvSpPr txBox="1"/>
          <p:nvPr/>
        </p:nvSpPr>
        <p:spPr>
          <a:xfrm>
            <a:off x="10936224" y="232257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★</a:t>
            </a:r>
          </a:p>
        </p:txBody>
      </p:sp>
      <p:sp>
        <p:nvSpPr>
          <p:cNvPr id="57" name="Rectangle 56"/>
          <p:cNvSpPr/>
          <p:nvPr/>
        </p:nvSpPr>
        <p:spPr>
          <a:xfrm>
            <a:off x="5650992" y="2798064"/>
            <a:ext cx="6035040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Rectangle 57"/>
          <p:cNvSpPr/>
          <p:nvPr/>
        </p:nvSpPr>
        <p:spPr>
          <a:xfrm>
            <a:off x="5650992" y="2852928"/>
            <a:ext cx="256032" cy="402336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TextBox 58"/>
          <p:cNvSpPr txBox="1"/>
          <p:nvPr/>
        </p:nvSpPr>
        <p:spPr>
          <a:xfrm>
            <a:off x="5961888" y="2889504"/>
            <a:ext cx="17190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000000"/>
                </a:solidFill>
                <a:latin typeface="Calibri"/>
              </a:rPr>
              <a:t>法务专员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010144" y="288950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TextBox 60"/>
          <p:cNvSpPr txBox="1"/>
          <p:nvPr/>
        </p:nvSpPr>
        <p:spPr>
          <a:xfrm>
            <a:off x="8010144" y="288950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●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741664" y="288950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TextBox 62"/>
          <p:cNvSpPr txBox="1"/>
          <p:nvPr/>
        </p:nvSpPr>
        <p:spPr>
          <a:xfrm>
            <a:off x="8741664" y="288950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●</a:t>
            </a:r>
          </a:p>
        </p:txBody>
      </p:sp>
      <p:sp>
        <p:nvSpPr>
          <p:cNvPr id="64" name="Rectangle 63"/>
          <p:cNvSpPr/>
          <p:nvPr/>
        </p:nvSpPr>
        <p:spPr>
          <a:xfrm>
            <a:off x="9473184" y="288950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TextBox 64"/>
          <p:cNvSpPr txBox="1"/>
          <p:nvPr/>
        </p:nvSpPr>
        <p:spPr>
          <a:xfrm>
            <a:off x="9473184" y="288950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◑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0204704" y="288950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TextBox 66"/>
          <p:cNvSpPr txBox="1"/>
          <p:nvPr/>
        </p:nvSpPr>
        <p:spPr>
          <a:xfrm>
            <a:off x="10204704" y="288950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◑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0936224" y="288950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TextBox 68"/>
          <p:cNvSpPr txBox="1"/>
          <p:nvPr/>
        </p:nvSpPr>
        <p:spPr>
          <a:xfrm>
            <a:off x="10936224" y="288950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○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650992" y="3364991"/>
            <a:ext cx="6035040" cy="512064"/>
          </a:xfrm>
          <a:prstGeom prst="rect">
            <a:avLst/>
          </a:prstGeom>
          <a:solidFill>
            <a:srgbClr val="D3E7F3"/>
          </a:solidFill>
          <a:ln w="635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Rectangle 70"/>
          <p:cNvSpPr/>
          <p:nvPr/>
        </p:nvSpPr>
        <p:spPr>
          <a:xfrm>
            <a:off x="5650992" y="3419856"/>
            <a:ext cx="256032" cy="402336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TextBox 71"/>
          <p:cNvSpPr txBox="1"/>
          <p:nvPr/>
        </p:nvSpPr>
        <p:spPr>
          <a:xfrm>
            <a:off x="5961888" y="3456432"/>
            <a:ext cx="17190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000000"/>
                </a:solidFill>
                <a:latin typeface="Calibri"/>
              </a:rPr>
              <a:t>EHS工程师</a:t>
            </a:r>
          </a:p>
        </p:txBody>
      </p:sp>
      <p:sp>
        <p:nvSpPr>
          <p:cNvPr id="73" name="Rectangle 72"/>
          <p:cNvSpPr/>
          <p:nvPr/>
        </p:nvSpPr>
        <p:spPr>
          <a:xfrm>
            <a:off x="8010144" y="3456432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TextBox 73"/>
          <p:cNvSpPr txBox="1"/>
          <p:nvPr/>
        </p:nvSpPr>
        <p:spPr>
          <a:xfrm>
            <a:off x="8010144" y="3456432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●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741664" y="3456432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TextBox 75"/>
          <p:cNvSpPr txBox="1"/>
          <p:nvPr/>
        </p:nvSpPr>
        <p:spPr>
          <a:xfrm>
            <a:off x="8741664" y="3456432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◑</a:t>
            </a:r>
          </a:p>
        </p:txBody>
      </p:sp>
      <p:sp>
        <p:nvSpPr>
          <p:cNvPr id="77" name="Rectangle 76"/>
          <p:cNvSpPr/>
          <p:nvPr/>
        </p:nvSpPr>
        <p:spPr>
          <a:xfrm>
            <a:off x="9473184" y="3456432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TextBox 77"/>
          <p:cNvSpPr txBox="1"/>
          <p:nvPr/>
        </p:nvSpPr>
        <p:spPr>
          <a:xfrm>
            <a:off x="9473184" y="3456432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●</a:t>
            </a:r>
          </a:p>
        </p:txBody>
      </p:sp>
      <p:sp>
        <p:nvSpPr>
          <p:cNvPr id="79" name="Rectangle 78"/>
          <p:cNvSpPr/>
          <p:nvPr/>
        </p:nvSpPr>
        <p:spPr>
          <a:xfrm>
            <a:off x="10204704" y="3456432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TextBox 79"/>
          <p:cNvSpPr txBox="1"/>
          <p:nvPr/>
        </p:nvSpPr>
        <p:spPr>
          <a:xfrm>
            <a:off x="10204704" y="3456432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◑</a:t>
            </a:r>
          </a:p>
        </p:txBody>
      </p:sp>
      <p:sp>
        <p:nvSpPr>
          <p:cNvPr id="81" name="Rectangle 80"/>
          <p:cNvSpPr/>
          <p:nvPr/>
        </p:nvSpPr>
        <p:spPr>
          <a:xfrm>
            <a:off x="10936224" y="3456432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TextBox 81"/>
          <p:cNvSpPr txBox="1"/>
          <p:nvPr/>
        </p:nvSpPr>
        <p:spPr>
          <a:xfrm>
            <a:off x="10936224" y="3456432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○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650992" y="3931920"/>
            <a:ext cx="6035040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Rectangle 83"/>
          <p:cNvSpPr/>
          <p:nvPr/>
        </p:nvSpPr>
        <p:spPr>
          <a:xfrm>
            <a:off x="5650992" y="3986783"/>
            <a:ext cx="256032" cy="402336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TextBox 84"/>
          <p:cNvSpPr txBox="1"/>
          <p:nvPr/>
        </p:nvSpPr>
        <p:spPr>
          <a:xfrm>
            <a:off x="5961888" y="4023359"/>
            <a:ext cx="17190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000000"/>
                </a:solidFill>
                <a:latin typeface="Calibri"/>
              </a:rPr>
              <a:t>采购专员</a:t>
            </a:r>
          </a:p>
        </p:txBody>
      </p:sp>
      <p:sp>
        <p:nvSpPr>
          <p:cNvPr id="86" name="Rectangle 85"/>
          <p:cNvSpPr/>
          <p:nvPr/>
        </p:nvSpPr>
        <p:spPr>
          <a:xfrm>
            <a:off x="8010144" y="4023359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7" name="TextBox 86"/>
          <p:cNvSpPr txBox="1"/>
          <p:nvPr/>
        </p:nvSpPr>
        <p:spPr>
          <a:xfrm>
            <a:off x="8010144" y="4023359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◑</a:t>
            </a:r>
          </a:p>
        </p:txBody>
      </p:sp>
      <p:sp>
        <p:nvSpPr>
          <p:cNvPr id="88" name="Rectangle 87"/>
          <p:cNvSpPr/>
          <p:nvPr/>
        </p:nvSpPr>
        <p:spPr>
          <a:xfrm>
            <a:off x="8741664" y="4023359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TextBox 88"/>
          <p:cNvSpPr txBox="1"/>
          <p:nvPr/>
        </p:nvSpPr>
        <p:spPr>
          <a:xfrm>
            <a:off x="8741664" y="4023359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●</a:t>
            </a:r>
          </a:p>
        </p:txBody>
      </p:sp>
      <p:sp>
        <p:nvSpPr>
          <p:cNvPr id="90" name="Rectangle 89"/>
          <p:cNvSpPr/>
          <p:nvPr/>
        </p:nvSpPr>
        <p:spPr>
          <a:xfrm>
            <a:off x="9473184" y="4023359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TextBox 90"/>
          <p:cNvSpPr txBox="1"/>
          <p:nvPr/>
        </p:nvSpPr>
        <p:spPr>
          <a:xfrm>
            <a:off x="9473184" y="4023359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○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0204704" y="4023359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3" name="TextBox 92"/>
          <p:cNvSpPr txBox="1"/>
          <p:nvPr/>
        </p:nvSpPr>
        <p:spPr>
          <a:xfrm>
            <a:off x="10204704" y="4023359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◑</a:t>
            </a:r>
          </a:p>
        </p:txBody>
      </p:sp>
      <p:sp>
        <p:nvSpPr>
          <p:cNvPr id="94" name="Rectangle 93"/>
          <p:cNvSpPr/>
          <p:nvPr/>
        </p:nvSpPr>
        <p:spPr>
          <a:xfrm>
            <a:off x="10936224" y="4023359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TextBox 94"/>
          <p:cNvSpPr txBox="1"/>
          <p:nvPr/>
        </p:nvSpPr>
        <p:spPr>
          <a:xfrm>
            <a:off x="10936224" y="4023359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○</a:t>
            </a:r>
          </a:p>
        </p:txBody>
      </p:sp>
      <p:sp>
        <p:nvSpPr>
          <p:cNvPr id="96" name="Rectangle 95"/>
          <p:cNvSpPr/>
          <p:nvPr/>
        </p:nvSpPr>
        <p:spPr>
          <a:xfrm>
            <a:off x="5650992" y="4498848"/>
            <a:ext cx="6035040" cy="512064"/>
          </a:xfrm>
          <a:prstGeom prst="rect">
            <a:avLst/>
          </a:prstGeom>
          <a:solidFill>
            <a:srgbClr val="D3E7F3"/>
          </a:solidFill>
          <a:ln w="635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Rectangle 96"/>
          <p:cNvSpPr/>
          <p:nvPr/>
        </p:nvSpPr>
        <p:spPr>
          <a:xfrm>
            <a:off x="5650992" y="4553712"/>
            <a:ext cx="256032" cy="402336"/>
          </a:xfrm>
          <a:prstGeom prst="rect">
            <a:avLst/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8" name="TextBox 97"/>
          <p:cNvSpPr txBox="1"/>
          <p:nvPr/>
        </p:nvSpPr>
        <p:spPr>
          <a:xfrm>
            <a:off x="5961888" y="4590288"/>
            <a:ext cx="17190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000000"/>
                </a:solidFill>
                <a:latin typeface="Calibri"/>
              </a:rPr>
              <a:t>研发工程师</a:t>
            </a:r>
          </a:p>
        </p:txBody>
      </p:sp>
      <p:sp>
        <p:nvSpPr>
          <p:cNvPr id="99" name="Rectangle 98"/>
          <p:cNvSpPr/>
          <p:nvPr/>
        </p:nvSpPr>
        <p:spPr>
          <a:xfrm>
            <a:off x="8010144" y="4590288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0" name="TextBox 99"/>
          <p:cNvSpPr txBox="1"/>
          <p:nvPr/>
        </p:nvSpPr>
        <p:spPr>
          <a:xfrm>
            <a:off x="8010144" y="4590288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◑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8741664" y="4590288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2" name="TextBox 101"/>
          <p:cNvSpPr txBox="1"/>
          <p:nvPr/>
        </p:nvSpPr>
        <p:spPr>
          <a:xfrm>
            <a:off x="8741664" y="4590288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◑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9473184" y="4590288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4" name="TextBox 103"/>
          <p:cNvSpPr txBox="1"/>
          <p:nvPr/>
        </p:nvSpPr>
        <p:spPr>
          <a:xfrm>
            <a:off x="9473184" y="4590288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○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204704" y="4590288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6" name="TextBox 105"/>
          <p:cNvSpPr txBox="1"/>
          <p:nvPr/>
        </p:nvSpPr>
        <p:spPr>
          <a:xfrm>
            <a:off x="10204704" y="4590288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◑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0936224" y="4590288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8" name="TextBox 107"/>
          <p:cNvSpPr txBox="1"/>
          <p:nvPr/>
        </p:nvSpPr>
        <p:spPr>
          <a:xfrm>
            <a:off x="10936224" y="4590288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○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5650992" y="5065776"/>
            <a:ext cx="6035040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0" name="Rectangle 109"/>
          <p:cNvSpPr/>
          <p:nvPr/>
        </p:nvSpPr>
        <p:spPr>
          <a:xfrm>
            <a:off x="5650992" y="5120640"/>
            <a:ext cx="256032" cy="402336"/>
          </a:xfrm>
          <a:prstGeom prst="rect">
            <a:avLst/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1" name="TextBox 110"/>
          <p:cNvSpPr txBox="1"/>
          <p:nvPr/>
        </p:nvSpPr>
        <p:spPr>
          <a:xfrm>
            <a:off x="5961888" y="5157216"/>
            <a:ext cx="17190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000000"/>
                </a:solidFill>
                <a:latin typeface="Calibri"/>
              </a:rPr>
              <a:t>工厂安全员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8010144" y="515721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3" name="TextBox 112"/>
          <p:cNvSpPr txBox="1"/>
          <p:nvPr/>
        </p:nvSpPr>
        <p:spPr>
          <a:xfrm>
            <a:off x="8010144" y="515721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◑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8741664" y="515721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5" name="TextBox 114"/>
          <p:cNvSpPr txBox="1"/>
          <p:nvPr/>
        </p:nvSpPr>
        <p:spPr>
          <a:xfrm>
            <a:off x="8741664" y="515721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○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9473184" y="515721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7" name="TextBox 116"/>
          <p:cNvSpPr txBox="1"/>
          <p:nvPr/>
        </p:nvSpPr>
        <p:spPr>
          <a:xfrm>
            <a:off x="9473184" y="515721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●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10204704" y="515721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9" name="TextBox 118"/>
          <p:cNvSpPr txBox="1"/>
          <p:nvPr/>
        </p:nvSpPr>
        <p:spPr>
          <a:xfrm>
            <a:off x="10204704" y="515721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◑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10936224" y="515721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1" name="TextBox 120"/>
          <p:cNvSpPr txBox="1"/>
          <p:nvPr/>
        </p:nvSpPr>
        <p:spPr>
          <a:xfrm>
            <a:off x="10936224" y="515721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○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5650992" y="5632704"/>
            <a:ext cx="6035040" cy="512064"/>
          </a:xfrm>
          <a:prstGeom prst="rect">
            <a:avLst/>
          </a:prstGeom>
          <a:solidFill>
            <a:srgbClr val="D3E7F3"/>
          </a:solidFill>
          <a:ln w="635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3" name="Rectangle 122"/>
          <p:cNvSpPr/>
          <p:nvPr/>
        </p:nvSpPr>
        <p:spPr>
          <a:xfrm>
            <a:off x="5650992" y="5687568"/>
            <a:ext cx="256032" cy="402336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4" name="TextBox 123"/>
          <p:cNvSpPr txBox="1"/>
          <p:nvPr/>
        </p:nvSpPr>
        <p:spPr>
          <a:xfrm>
            <a:off x="5961888" y="5724144"/>
            <a:ext cx="17190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000000"/>
                </a:solidFill>
                <a:latin typeface="Calibri"/>
              </a:rPr>
              <a:t>供应商（外部）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8010144" y="572414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6" name="TextBox 125"/>
          <p:cNvSpPr txBox="1"/>
          <p:nvPr/>
        </p:nvSpPr>
        <p:spPr>
          <a:xfrm>
            <a:off x="8010144" y="572414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○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8741664" y="572414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8" name="TextBox 127"/>
          <p:cNvSpPr txBox="1"/>
          <p:nvPr/>
        </p:nvSpPr>
        <p:spPr>
          <a:xfrm>
            <a:off x="8741664" y="572414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◑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9473184" y="572414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0" name="TextBox 129"/>
          <p:cNvSpPr txBox="1"/>
          <p:nvPr/>
        </p:nvSpPr>
        <p:spPr>
          <a:xfrm>
            <a:off x="9473184" y="572414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○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10204704" y="572414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2" name="TextBox 131"/>
          <p:cNvSpPr txBox="1"/>
          <p:nvPr/>
        </p:nvSpPr>
        <p:spPr>
          <a:xfrm>
            <a:off x="10204704" y="572414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○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10936224" y="572414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4" name="TextBox 133"/>
          <p:cNvSpPr txBox="1"/>
          <p:nvPr/>
        </p:nvSpPr>
        <p:spPr>
          <a:xfrm>
            <a:off x="10936224" y="572414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○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5650992" y="6236208"/>
            <a:ext cx="6035040" cy="274320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6" name="Rectangle 135"/>
          <p:cNvSpPr/>
          <p:nvPr/>
        </p:nvSpPr>
        <p:spPr>
          <a:xfrm>
            <a:off x="5742432" y="6291072"/>
            <a:ext cx="201168" cy="164592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7" name="TextBox 136"/>
          <p:cNvSpPr txBox="1"/>
          <p:nvPr/>
        </p:nvSpPr>
        <p:spPr>
          <a:xfrm>
            <a:off x="5980176" y="6281928"/>
            <a:ext cx="11887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000000"/>
                </a:solidFill>
                <a:latin typeface="Calibri"/>
              </a:rPr>
              <a:t>● 完全权限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7205472" y="6291072"/>
            <a:ext cx="201168" cy="164592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9" name="TextBox 138"/>
          <p:cNvSpPr txBox="1"/>
          <p:nvPr/>
        </p:nvSpPr>
        <p:spPr>
          <a:xfrm>
            <a:off x="7443216" y="6281928"/>
            <a:ext cx="11887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000000"/>
                </a:solidFill>
                <a:latin typeface="Calibri"/>
              </a:rPr>
              <a:t>◑ 只读/有限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8668512" y="6291072"/>
            <a:ext cx="201168" cy="164592"/>
          </a:xfrm>
          <a:prstGeom prst="roundRect">
            <a:avLst>
              <a:gd name="adj" fmla="val 25000"/>
            </a:avLst>
          </a:prstGeom>
          <a:solidFill>
            <a:srgbClr val="4B4B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1" name="TextBox 140"/>
          <p:cNvSpPr txBox="1"/>
          <p:nvPr/>
        </p:nvSpPr>
        <p:spPr>
          <a:xfrm>
            <a:off x="8906256" y="6281928"/>
            <a:ext cx="11887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000000"/>
                </a:solidFill>
                <a:latin typeface="Calibri"/>
              </a:rPr>
              <a:t>○ 无权限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10131552" y="6291072"/>
            <a:ext cx="201168" cy="164592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3" name="TextBox 142"/>
          <p:cNvSpPr txBox="1"/>
          <p:nvPr/>
        </p:nvSpPr>
        <p:spPr>
          <a:xfrm>
            <a:off x="10369296" y="6281928"/>
            <a:ext cx="11887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000000"/>
                </a:solidFill>
                <a:latin typeface="Calibri"/>
              </a:rPr>
              <a:t>★ 管理权限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457200" y="6492240"/>
            <a:ext cx="11274552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5" name="TextBox 144"/>
          <p:cNvSpPr txBox="1"/>
          <p:nvPr/>
        </p:nvSpPr>
        <p:spPr>
          <a:xfrm>
            <a:off x="457200" y="6528816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4B4B"/>
                </a:solidFill>
                <a:latin typeface="Calibri"/>
              </a:rPr>
              <a:t>AI 合规智能中枢  |  面向车企与工厂  |  2026.04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10972800" y="6528816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4B4B4B"/>
                </a:solidFill>
                <a:latin typeface="Calibri"/>
              </a:rPr>
              <a:t>12 / 13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11795760" y="0"/>
            <a:ext cx="393192" cy="685800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85800" y="27432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 dirty="0" err="1">
                <a:latin typeface="Calibri"/>
              </a:rPr>
              <a:t>总结与下一步行动</a:t>
            </a:r>
            <a:endParaRPr sz="3200" b="1" i="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877824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4B4B4B"/>
                </a:solidFill>
                <a:latin typeface="Calibri"/>
              </a:rPr>
              <a:t>构建面向车企与工厂的 AI 驱动全链路合规智能体系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1481328"/>
            <a:ext cx="2011680" cy="2240280"/>
          </a:xfrm>
          <a:prstGeom prst="roundRect">
            <a:avLst>
              <a:gd name="adj" fmla="val 3000"/>
            </a:avLst>
          </a:prstGeom>
          <a:solidFill>
            <a:srgbClr val="D3E7F3"/>
          </a:solidFill>
          <a:ln w="1270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280160" y="16002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000E5E"/>
                </a:solidFill>
                <a:latin typeface="Calibri"/>
              </a:rPr>
              <a:t>📚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0312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E20074"/>
                </a:solidFill>
                <a:latin typeface="Calibri"/>
              </a:rPr>
              <a:t>知识统一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68880"/>
            <a:ext cx="1828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4B4B4B"/>
                </a:solidFill>
                <a:latin typeface="Calibri"/>
              </a:rPr>
              <a:t>内外部法规 + 历史案例
一库统管，自动更新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34056" y="1481328"/>
            <a:ext cx="2011680" cy="2240280"/>
          </a:xfrm>
          <a:prstGeom prst="roundRect">
            <a:avLst>
              <a:gd name="adj" fmla="val 3000"/>
            </a:avLst>
          </a:prstGeom>
          <a:solidFill>
            <a:srgbClr val="D3E7F3"/>
          </a:solidFill>
          <a:ln w="1270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3511296" y="16002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000E5E"/>
                </a:solidFill>
                <a:latin typeface="Calibri"/>
              </a:rPr>
              <a:t>💬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25496" y="210312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E20074"/>
                </a:solidFill>
                <a:latin typeface="Calibri"/>
              </a:rPr>
              <a:t>智能问答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25496" y="2468880"/>
            <a:ext cx="1828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4B4B4B"/>
                </a:solidFill>
                <a:latin typeface="Calibri"/>
              </a:rPr>
              <a:t>混合检索 + 知识图谱
可溯源的决策建议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965192" y="1481328"/>
            <a:ext cx="2011680" cy="2240280"/>
          </a:xfrm>
          <a:prstGeom prst="roundRect">
            <a:avLst>
              <a:gd name="adj" fmla="val 3000"/>
            </a:avLst>
          </a:prstGeom>
          <a:solidFill>
            <a:srgbClr val="D3E7F3"/>
          </a:solidFill>
          <a:ln w="1270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742431" y="16002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000E5E"/>
                </a:solidFill>
                <a:latin typeface="Calibri"/>
              </a:rPr>
              <a:t>📄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56631" y="210312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E20074"/>
                </a:solidFill>
                <a:latin typeface="Calibri"/>
              </a:rPr>
              <a:t>合规审查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56631" y="2468880"/>
            <a:ext cx="1828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4B4B4B"/>
                </a:solidFill>
                <a:latin typeface="Calibri"/>
              </a:rPr>
              <a:t>AI自动比对标注
风险等级 + 整改建议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196328" y="1481328"/>
            <a:ext cx="2011680" cy="2240280"/>
          </a:xfrm>
          <a:prstGeom prst="roundRect">
            <a:avLst>
              <a:gd name="adj" fmla="val 3000"/>
            </a:avLst>
          </a:prstGeom>
          <a:solidFill>
            <a:srgbClr val="D3E7F3"/>
          </a:solidFill>
          <a:ln w="1270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973568" y="16002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000E5E"/>
                </a:solidFill>
                <a:latin typeface="Calibri"/>
              </a:rPr>
              <a:t>🦺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287768" y="210312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E20074"/>
                </a:solidFill>
                <a:latin typeface="Calibri"/>
              </a:rPr>
              <a:t>EHS防控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87768" y="2468880"/>
            <a:ext cx="1828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4B4B4B"/>
                </a:solidFill>
                <a:latin typeface="Calibri"/>
              </a:rPr>
              <a:t>SIF预测 + 体系审计
被动响应到主动预防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427464" y="1481328"/>
            <a:ext cx="2011680" cy="2240280"/>
          </a:xfrm>
          <a:prstGeom prst="roundRect">
            <a:avLst>
              <a:gd name="adj" fmla="val 3000"/>
            </a:avLst>
          </a:prstGeom>
          <a:solidFill>
            <a:srgbClr val="D3E7F3"/>
          </a:solidFill>
          <a:ln w="1270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10204704" y="16002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000E5E"/>
                </a:solidFill>
                <a:latin typeface="Calibri"/>
              </a:rPr>
              <a:t>🔌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518904" y="210312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E20074"/>
                </a:solidFill>
                <a:latin typeface="Calibri"/>
              </a:rPr>
              <a:t>无缝集成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518904" y="2468880"/>
            <a:ext cx="1828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4B4B4B"/>
                </a:solidFill>
                <a:latin typeface="Calibri"/>
              </a:rPr>
              <a:t>API化能力嵌入
PLM · ERP · OA · MES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02920" y="3840480"/>
            <a:ext cx="11292840" cy="420624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85800" y="3904487"/>
            <a:ext cx="10058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0E5E"/>
                </a:solidFill>
                <a:latin typeface="Calibri"/>
              </a:rPr>
              <a:t>建议下一步行动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02920" y="4407408"/>
            <a:ext cx="2633472" cy="2212848"/>
          </a:xfrm>
          <a:prstGeom prst="roundRect">
            <a:avLst>
              <a:gd name="adj" fmla="val 2500"/>
            </a:avLst>
          </a:prstGeom>
          <a:solidFill>
            <a:srgbClr val="D3E7F3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502920" y="4407408"/>
            <a:ext cx="457200" cy="457200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02920" y="4407408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00E5E"/>
                </a:solidFill>
                <a:latin typeface="Calibri"/>
              </a:rPr>
              <a:t>01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33271" y="4453128"/>
            <a:ext cx="199339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20074"/>
                </a:solidFill>
                <a:latin typeface="Calibri"/>
              </a:rPr>
              <a:t>需求确认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67512" y="4864608"/>
            <a:ext cx="2331720" cy="1572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与EHS · 法务 · 采购
核心用户开展访谈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319272" y="4407408"/>
            <a:ext cx="2633472" cy="2212848"/>
          </a:xfrm>
          <a:prstGeom prst="roundRect">
            <a:avLst>
              <a:gd name="adj" fmla="val 2500"/>
            </a:avLst>
          </a:prstGeom>
          <a:solidFill>
            <a:srgbClr val="D3E7F3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3319272" y="4407408"/>
            <a:ext cx="457200" cy="457200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3319272" y="4407408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00E5E"/>
                </a:solidFill>
                <a:latin typeface="Calibri"/>
              </a:rPr>
              <a:t>02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849624" y="4453128"/>
            <a:ext cx="199339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20074"/>
                </a:solidFill>
                <a:latin typeface="Calibri"/>
              </a:rPr>
              <a:t>POC验证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483864" y="4864608"/>
            <a:ext cx="2331720" cy="1572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选取2-3个场景快速
搭建原型验证可行性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135624" y="4407408"/>
            <a:ext cx="2633472" cy="2212848"/>
          </a:xfrm>
          <a:prstGeom prst="roundRect">
            <a:avLst>
              <a:gd name="adj" fmla="val 2500"/>
            </a:avLst>
          </a:prstGeom>
          <a:solidFill>
            <a:srgbClr val="D3E7F3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ectangle 40"/>
          <p:cNvSpPr/>
          <p:nvPr/>
        </p:nvSpPr>
        <p:spPr>
          <a:xfrm>
            <a:off x="6135624" y="4407408"/>
            <a:ext cx="457200" cy="457200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6135624" y="4407408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00E5E"/>
                </a:solidFill>
                <a:latin typeface="Calibri"/>
              </a:rPr>
              <a:t>03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665976" y="4453128"/>
            <a:ext cx="199339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20074"/>
                </a:solidFill>
                <a:latin typeface="Calibri"/>
              </a:rPr>
              <a:t>数据准备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300216" y="4864608"/>
            <a:ext cx="2331720" cy="1572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梳理内部文档，确认
数据分级与权限策略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951976" y="4407408"/>
            <a:ext cx="2633472" cy="2212848"/>
          </a:xfrm>
          <a:prstGeom prst="roundRect">
            <a:avLst>
              <a:gd name="adj" fmla="val 2500"/>
            </a:avLst>
          </a:prstGeom>
          <a:solidFill>
            <a:srgbClr val="D3E7F3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ectangle 45"/>
          <p:cNvSpPr/>
          <p:nvPr/>
        </p:nvSpPr>
        <p:spPr>
          <a:xfrm>
            <a:off x="8951976" y="4407408"/>
            <a:ext cx="457200" cy="457200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8951976" y="4407408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00E5E"/>
                </a:solidFill>
                <a:latin typeface="Calibri"/>
              </a:rPr>
              <a:t>04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482328" y="4453128"/>
            <a:ext cx="199339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20074"/>
                </a:solidFill>
                <a:latin typeface="Calibri"/>
              </a:rPr>
              <a:t>架构评审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116568" y="4864608"/>
            <a:ext cx="2331720" cy="1572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与IT安全团队确认
私有化部署与集成规范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7200" y="6684264"/>
            <a:ext cx="100584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4B4B4B"/>
                </a:solidFill>
                <a:latin typeface="Calibri"/>
              </a:rPr>
              <a:t>AI 合规智能中枢  |  面向车企与工厂  |  2026.04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972800" y="6684264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4B4B4B"/>
                </a:solidFill>
                <a:latin typeface="Calibri"/>
              </a:rPr>
              <a:t>13 / 13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1138750-4E12-129A-E0D7-27A9FAFC6E48}"/>
              </a:ext>
            </a:extLst>
          </p:cNvPr>
          <p:cNvSpPr/>
          <p:nvPr/>
        </p:nvSpPr>
        <p:spPr>
          <a:xfrm>
            <a:off x="457200" y="256032"/>
            <a:ext cx="54864" cy="59436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256032"/>
            <a:ext cx="54864" cy="59436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256032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000000"/>
                </a:solidFill>
                <a:latin typeface="Calibri"/>
              </a:rPr>
              <a:t>背景与挑战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4B4B4B"/>
                </a:solidFill>
                <a:latin typeface="Calibri"/>
              </a:rPr>
              <a:t>车企和工厂面临的合规困境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24128"/>
            <a:ext cx="11274552" cy="22860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347472" y="1207008"/>
            <a:ext cx="2121408" cy="39319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47472" y="1207008"/>
            <a:ext cx="2121408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47472" y="1399032"/>
            <a:ext cx="2121408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84632" y="1271016"/>
            <a:ext cx="1892807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法规来源复杂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" y="1719072"/>
            <a:ext cx="1874519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国标GB · MIIT · UN-ECE
IATF 16949 · ISO 45001
多轨并行，难以统管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51760" y="1207008"/>
            <a:ext cx="2121408" cy="39319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2651760" y="1207008"/>
            <a:ext cx="2121408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2651760" y="1399032"/>
            <a:ext cx="2121408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2788920" y="1271016"/>
            <a:ext cx="1892807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更新频率高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88920" y="1719072"/>
            <a:ext cx="1874519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新能源 · 数据安全 · 碳排放
PIPL · NEV积分 · CCER
政策持续迭代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956048" y="1207008"/>
            <a:ext cx="2121408" cy="39319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956048" y="1207008"/>
            <a:ext cx="2121408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956048" y="1399032"/>
            <a:ext cx="2121408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093208" y="1271016"/>
            <a:ext cx="1892807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跨语言需求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93208" y="1719072"/>
            <a:ext cx="1874519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中英文法规混存
跨国工厂多语言
合规场景并存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260336" y="1207008"/>
            <a:ext cx="2121408" cy="39319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7260336" y="1207008"/>
            <a:ext cx="2121408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7260336" y="1399032"/>
            <a:ext cx="2121408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397496" y="1271016"/>
            <a:ext cx="1892807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文档高度分散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97496" y="1719072"/>
            <a:ext cx="1874519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分散于 Confluence
SharePoint · ERP · PLM
无法联通查询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564624" y="1207008"/>
            <a:ext cx="2121408" cy="39319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9564624" y="1207008"/>
            <a:ext cx="2121408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9564624" y="1399032"/>
            <a:ext cx="2121408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9701784" y="1271016"/>
            <a:ext cx="1892807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隐患识别被动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01784" y="1719072"/>
            <a:ext cx="1874519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EHS 安全依赖人工
隐患发现滞后
缺乏预防性机制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47472" y="5285232"/>
            <a:ext cx="11475720" cy="36576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ectangle 32"/>
          <p:cNvSpPr/>
          <p:nvPr/>
        </p:nvSpPr>
        <p:spPr>
          <a:xfrm>
            <a:off x="347472" y="5358384"/>
            <a:ext cx="11475720" cy="1005840"/>
          </a:xfrm>
          <a:prstGeom prst="roundRect">
            <a:avLst>
              <a:gd name="adj" fmla="val 15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548640" y="5413248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覆盖核心法规域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5760720"/>
            <a:ext cx="21945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00000"/>
                </a:solidFill>
                <a:latin typeface="Calibri"/>
              </a:rPr>
              <a:t>🚗 车辆安全  GB 7258 · GB 18384 · UN-ECE R155/156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798064" y="5760720"/>
            <a:ext cx="21945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00000"/>
                </a:solidFill>
                <a:latin typeface="Calibri"/>
              </a:rPr>
              <a:t>🔒 数据安全  PIPL · DSL · GB/T 35273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47488" y="5760720"/>
            <a:ext cx="21945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00000"/>
                </a:solidFill>
                <a:latin typeface="Calibri"/>
              </a:rPr>
              <a:t>🏭 工厂EHS  GB 6441 · AQ/T系列 · ISO 45001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96912" y="5760720"/>
            <a:ext cx="21945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00000"/>
                </a:solidFill>
                <a:latin typeface="Calibri"/>
              </a:rPr>
              <a:t>♻️ 碳排放    NEV积分 · CCER · 欧盟碳边境税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546336" y="5760720"/>
            <a:ext cx="21945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00000"/>
                </a:solidFill>
                <a:latin typeface="Calibri"/>
              </a:rPr>
              <a:t>✅ 质量管理  IATF 16949 · GB/T 19001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57200" y="6492240"/>
            <a:ext cx="11274552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457200" y="6528816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4B4B"/>
                </a:solidFill>
                <a:latin typeface="Calibri"/>
              </a:rPr>
              <a:t>AI 合规智能中枢  |  面向车企与工厂  |  2026.04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972800" y="6528816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4B4B4B"/>
                </a:solidFill>
                <a:latin typeface="Calibri"/>
              </a:rPr>
              <a:t>2 / 13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256032"/>
            <a:ext cx="54864" cy="59436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256032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000000"/>
                </a:solidFill>
                <a:latin typeface="Calibri"/>
              </a:rPr>
              <a:t>产品定位与整体架构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4B4B4B"/>
                </a:solidFill>
                <a:latin typeface="Calibri"/>
              </a:rPr>
              <a:t>AI 驱动的全链路合规智能平台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24128"/>
            <a:ext cx="11274552" cy="22860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114800" y="1170432"/>
            <a:ext cx="3959352" cy="548640"/>
          </a:xfrm>
          <a:prstGeom prst="roundRect">
            <a:avLst>
              <a:gd name="adj" fmla="val 4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114800" y="1170432"/>
            <a:ext cx="3959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  <a:latin typeface="Calibri"/>
              </a:rPr>
              <a:t>AI 合规智能中枢</a:t>
            </a:r>
          </a:p>
        </p:txBody>
      </p:sp>
      <p:sp>
        <p:nvSpPr>
          <p:cNvPr id="9" name="Rectangle 8"/>
          <p:cNvSpPr/>
          <p:nvPr/>
        </p:nvSpPr>
        <p:spPr>
          <a:xfrm>
            <a:off x="256032" y="1874519"/>
            <a:ext cx="2331720" cy="274320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56032" y="1874519"/>
            <a:ext cx="233172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256032" y="2066543"/>
            <a:ext cx="233172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93192" y="1938527"/>
            <a:ext cx="21031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📚  知识库构建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3192" y="2350008"/>
            <a:ext cx="2103120" cy="2176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内外部法规 · 历史案例
统一知识图谱 · 自动更新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834640" y="1874519"/>
            <a:ext cx="2331720" cy="274320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2834640" y="1874519"/>
            <a:ext cx="233172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2834640" y="2066543"/>
            <a:ext cx="233172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2971800" y="1938527"/>
            <a:ext cx="21031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💬  智能问答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971800" y="2350008"/>
            <a:ext cx="2103120" cy="2176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混合检索 · 语义+关键词
中英双语 · 引文溯源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13248" y="1874519"/>
            <a:ext cx="2331720" cy="274320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5413248" y="1874519"/>
            <a:ext cx="233172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5413248" y="2066543"/>
            <a:ext cx="233172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5550408" y="1938527"/>
            <a:ext cx="21031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📄  合规审查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50408" y="2350008"/>
            <a:ext cx="2103120" cy="2176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PDF/Word上传
自动比对法规 · 风险标注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991856" y="1874519"/>
            <a:ext cx="2331720" cy="123444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7991856" y="1874519"/>
            <a:ext cx="233172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991856" y="2066543"/>
            <a:ext cx="233172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8129016" y="1938527"/>
            <a:ext cx="21031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🔌  API集成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29016" y="2350008"/>
            <a:ext cx="2103120" cy="667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对接PLM · ERP · OA · MES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991856" y="3310128"/>
            <a:ext cx="2331720" cy="130759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7991856" y="3310128"/>
            <a:ext cx="233172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7991856" y="3502152"/>
            <a:ext cx="233172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8129016" y="3374136"/>
            <a:ext cx="21031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🎯  个性化推荐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129016" y="3785616"/>
            <a:ext cx="2103120" cy="740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角色画像 · 上下文感知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0515600" y="1874519"/>
            <a:ext cx="1417320" cy="2734056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10515600" y="1874519"/>
            <a:ext cx="141732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10515600" y="2066543"/>
            <a:ext cx="141732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10652760" y="1938527"/>
            <a:ext cx="11887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📢  定制推送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652760" y="2350008"/>
            <a:ext cx="1188720" cy="2167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Email · Teams
飞书 · 钉钉
法规变更
实时通知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6032" y="4754880"/>
            <a:ext cx="11932920" cy="1508760"/>
          </a:xfrm>
          <a:prstGeom prst="roundRect">
            <a:avLst>
              <a:gd name="adj" fmla="val 2000"/>
            </a:avLst>
          </a:prstGeom>
          <a:solidFill>
            <a:srgbClr val="000000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ectangle 39"/>
          <p:cNvSpPr/>
          <p:nvPr/>
        </p:nvSpPr>
        <p:spPr>
          <a:xfrm>
            <a:off x="256032" y="4754880"/>
            <a:ext cx="11932920" cy="384048"/>
          </a:xfrm>
          <a:prstGeom prst="roundRect">
            <a:avLst>
              <a:gd name="adj" fmla="val 2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ectangle 40"/>
          <p:cNvSpPr/>
          <p:nvPr/>
        </p:nvSpPr>
        <p:spPr>
          <a:xfrm>
            <a:off x="256032" y="4946904"/>
            <a:ext cx="1193292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411480" y="4800600"/>
            <a:ext cx="115214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🦺  EHS 隐患识别 &amp; 管理体系审计（C-SG专项）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11480" y="5230368"/>
            <a:ext cx="1874519" cy="502920"/>
          </a:xfrm>
          <a:prstGeom prst="roundRect">
            <a:avLst>
              <a:gd name="adj" fmla="val 4000"/>
            </a:avLst>
          </a:prstGeom>
          <a:solidFill>
            <a:srgbClr val="000E5E"/>
          </a:solidFill>
          <a:ln w="1016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438912" y="5266944"/>
            <a:ext cx="18288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FFFFFF"/>
                </a:solidFill>
                <a:latin typeface="Calibri"/>
              </a:rPr>
              <a:t>事故报告 NLP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377440" y="5230368"/>
            <a:ext cx="1874519" cy="502920"/>
          </a:xfrm>
          <a:prstGeom prst="roundRect">
            <a:avLst>
              <a:gd name="adj" fmla="val 4000"/>
            </a:avLst>
          </a:prstGeom>
          <a:solidFill>
            <a:srgbClr val="000E5E"/>
          </a:solidFill>
          <a:ln w="1016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2404872" y="5266944"/>
            <a:ext cx="18288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FFFFFF"/>
                </a:solidFill>
                <a:latin typeface="Calibri"/>
              </a:rPr>
              <a:t>SIF潜力识别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343400" y="5230368"/>
            <a:ext cx="1874519" cy="502920"/>
          </a:xfrm>
          <a:prstGeom prst="roundRect">
            <a:avLst>
              <a:gd name="adj" fmla="val 4000"/>
            </a:avLst>
          </a:prstGeom>
          <a:solidFill>
            <a:srgbClr val="000E5E"/>
          </a:solidFill>
          <a:ln w="1016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4370831" y="5266944"/>
            <a:ext cx="18288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FFFFFF"/>
                </a:solidFill>
                <a:latin typeface="Calibri"/>
              </a:rPr>
              <a:t>四维根因分析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309359" y="5230368"/>
            <a:ext cx="1874519" cy="502920"/>
          </a:xfrm>
          <a:prstGeom prst="roundRect">
            <a:avLst>
              <a:gd name="adj" fmla="val 4000"/>
            </a:avLst>
          </a:prstGeom>
          <a:solidFill>
            <a:srgbClr val="000E5E"/>
          </a:solidFill>
          <a:ln w="1016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6336792" y="5266944"/>
            <a:ext cx="18288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FFFFFF"/>
                </a:solidFill>
                <a:latin typeface="Calibri"/>
              </a:rPr>
              <a:t>ISO 45001 要素扫描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275319" y="5230368"/>
            <a:ext cx="1874519" cy="502920"/>
          </a:xfrm>
          <a:prstGeom prst="roundRect">
            <a:avLst>
              <a:gd name="adj" fmla="val 4000"/>
            </a:avLst>
          </a:prstGeom>
          <a:solidFill>
            <a:srgbClr val="000E5E"/>
          </a:solidFill>
          <a:ln w="1016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8302752" y="5266944"/>
            <a:ext cx="18288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FFFFFF"/>
                </a:solidFill>
                <a:latin typeface="Calibri"/>
              </a:rPr>
              <a:t>自动生成审计报告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241280" y="5230368"/>
            <a:ext cx="1874519" cy="502920"/>
          </a:xfrm>
          <a:prstGeom prst="roundRect">
            <a:avLst>
              <a:gd name="adj" fmla="val 4000"/>
            </a:avLst>
          </a:prstGeom>
          <a:solidFill>
            <a:srgbClr val="000E5E"/>
          </a:solidFill>
          <a:ln w="1016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TextBox 53"/>
          <p:cNvSpPr txBox="1"/>
          <p:nvPr/>
        </p:nvSpPr>
        <p:spPr>
          <a:xfrm>
            <a:off x="10268712" y="5266944"/>
            <a:ext cx="18288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FFFFFF"/>
                </a:solidFill>
                <a:latin typeface="Calibri"/>
              </a:rPr>
              <a:t>趋势分析仪表板</a:t>
            </a:r>
          </a:p>
        </p:txBody>
      </p:sp>
      <p:sp>
        <p:nvSpPr>
          <p:cNvPr id="55" name="Rectangle 54"/>
          <p:cNvSpPr/>
          <p:nvPr/>
        </p:nvSpPr>
        <p:spPr>
          <a:xfrm>
            <a:off x="457200" y="6492240"/>
            <a:ext cx="11274552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TextBox 55"/>
          <p:cNvSpPr txBox="1"/>
          <p:nvPr/>
        </p:nvSpPr>
        <p:spPr>
          <a:xfrm>
            <a:off x="457200" y="6528816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4B4B"/>
                </a:solidFill>
                <a:latin typeface="Calibri"/>
              </a:rPr>
              <a:t>AI 合规智能中枢  |  面向车企与工厂  |  2026.04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972800" y="6528816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4B4B4B"/>
                </a:solidFill>
                <a:latin typeface="Calibri"/>
              </a:rPr>
              <a:t>3 / 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256032"/>
            <a:ext cx="54864" cy="59436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256032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000000"/>
                </a:solidFill>
                <a:latin typeface="Calibri"/>
              </a:rPr>
              <a:t>功能一：合规知识库构建与动态更新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4B4B4B"/>
                </a:solidFill>
                <a:latin typeface="Calibri"/>
              </a:rPr>
              <a:t>统一接入内外部法规，构建可检索的结构化知识库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24128"/>
            <a:ext cx="11274552" cy="22860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56032" y="1170432"/>
            <a:ext cx="3566160" cy="52852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56032" y="1170432"/>
            <a:ext cx="356616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56032" y="1362456"/>
            <a:ext cx="356616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93192" y="1234440"/>
            <a:ext cx="3337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📥  数据来源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1700784"/>
            <a:ext cx="3246120" cy="347472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66928" y="1746504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内部文档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" y="2103120"/>
            <a:ext cx="32461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Confluence · SharePoint
飞书 · 历史合规报告 · 审计记录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20240" y="3035808"/>
            <a:ext cx="182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3236976"/>
            <a:ext cx="3246120" cy="347472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566928" y="3282696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外部法规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80" y="3639312"/>
            <a:ext cx="32461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国标全文库 · 工标网
MIIT政策 · UN-ECE · EUR-Lex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20240" y="4572000"/>
            <a:ext cx="182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4773168"/>
            <a:ext cx="3246120" cy="347472"/>
          </a:xfrm>
          <a:prstGeom prst="roundRect">
            <a:avLst>
              <a:gd name="adj" fmla="val 3000"/>
            </a:avLst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66928" y="4818888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历史案例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1480" y="5175504"/>
            <a:ext cx="32461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处罚案例库 · 整改记录
行业事故通报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069080" y="1170432"/>
            <a:ext cx="4160520" cy="52852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4069080" y="1170432"/>
            <a:ext cx="416052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4069080" y="1362456"/>
            <a:ext cx="416052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206240" y="1234440"/>
            <a:ext cx="3931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⚙️  处理流程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06240" y="170078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4206240" y="170078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26864" y="1700784"/>
            <a:ext cx="3429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① 文档解析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26864" y="2029968"/>
            <a:ext cx="3429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版面感知OCR，扫描件 · PDF表格 · 多栏 · Word/Excel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261104" y="2359152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206240" y="261518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4206240" y="261518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26864" y="2615184"/>
            <a:ext cx="3429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② 智能分块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26864" y="2944368"/>
            <a:ext cx="3429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章节级 / 条款级双粒度切割，保留语义完整性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61104" y="3273552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206240" y="352958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4206240" y="352958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26864" y="3529584"/>
            <a:ext cx="3429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③ 向量化存储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26864" y="3858768"/>
            <a:ext cx="3429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多语言嵌入（中英双语），向量库 + 关键词索引双轨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61104" y="4187952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206240" y="444398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4206240" y="444398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626864" y="4443984"/>
            <a:ext cx="3429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④ 知识图谱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626864" y="4773168"/>
            <a:ext cx="3429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法规实体 → 条款 → 义务 → 适用范围关系图谱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261104" y="5102352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206240" y="535838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4206240" y="535838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626864" y="5358384"/>
            <a:ext cx="3429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⑤ 自动更新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626864" y="5687568"/>
            <a:ext cx="3429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定时监控法规变更，触发增量重索引 + 版本管理</a:t>
            </a:r>
          </a:p>
        </p:txBody>
      </p:sp>
      <p:sp>
        <p:nvSpPr>
          <p:cNvPr id="50" name="Rectangle 49"/>
          <p:cNvSpPr/>
          <p:nvPr/>
        </p:nvSpPr>
        <p:spPr>
          <a:xfrm>
            <a:off x="8485632" y="1170432"/>
            <a:ext cx="3447288" cy="52852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Rectangle 50"/>
          <p:cNvSpPr/>
          <p:nvPr/>
        </p:nvSpPr>
        <p:spPr>
          <a:xfrm>
            <a:off x="8485632" y="1170432"/>
            <a:ext cx="3447288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Rectangle 51"/>
          <p:cNvSpPr/>
          <p:nvPr/>
        </p:nvSpPr>
        <p:spPr>
          <a:xfrm>
            <a:off x="8485632" y="1362456"/>
            <a:ext cx="3447288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8622792" y="1234440"/>
            <a:ext cx="321868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✨  核心价值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641080" y="1700784"/>
            <a:ext cx="3127248" cy="987552"/>
          </a:xfrm>
          <a:prstGeom prst="roundRect">
            <a:avLst>
              <a:gd name="adj" fmla="val 30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Rectangle 54"/>
          <p:cNvSpPr/>
          <p:nvPr/>
        </p:nvSpPr>
        <p:spPr>
          <a:xfrm>
            <a:off x="8641080" y="1700784"/>
            <a:ext cx="54864" cy="987552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TextBox 55"/>
          <p:cNvSpPr txBox="1"/>
          <p:nvPr/>
        </p:nvSpPr>
        <p:spPr>
          <a:xfrm>
            <a:off x="8778240" y="1773936"/>
            <a:ext cx="28346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数据不出厂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778240" y="2103120"/>
            <a:ext cx="28346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私有化本地部署
满足PIPL/DSL数据主权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641080" y="2798064"/>
            <a:ext cx="3127248" cy="987552"/>
          </a:xfrm>
          <a:prstGeom prst="roundRect">
            <a:avLst>
              <a:gd name="adj" fmla="val 30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Rectangle 58"/>
          <p:cNvSpPr/>
          <p:nvPr/>
        </p:nvSpPr>
        <p:spPr>
          <a:xfrm>
            <a:off x="8641080" y="2798064"/>
            <a:ext cx="54864" cy="987552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TextBox 59"/>
          <p:cNvSpPr txBox="1"/>
          <p:nvPr/>
        </p:nvSpPr>
        <p:spPr>
          <a:xfrm>
            <a:off x="8778240" y="2871216"/>
            <a:ext cx="28346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权限分级管理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778240" y="3200400"/>
            <a:ext cx="28346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研发/生产/采购/法务
差异化访问控制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641080" y="3895344"/>
            <a:ext cx="3127248" cy="987552"/>
          </a:xfrm>
          <a:prstGeom prst="roundRect">
            <a:avLst>
              <a:gd name="adj" fmla="val 30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Rectangle 62"/>
          <p:cNvSpPr/>
          <p:nvPr/>
        </p:nvSpPr>
        <p:spPr>
          <a:xfrm>
            <a:off x="8641080" y="3895344"/>
            <a:ext cx="54864" cy="987552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TextBox 63"/>
          <p:cNvSpPr txBox="1"/>
          <p:nvPr/>
        </p:nvSpPr>
        <p:spPr>
          <a:xfrm>
            <a:off x="8778240" y="3968496"/>
            <a:ext cx="28346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实时保鲜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778240" y="4297680"/>
            <a:ext cx="28346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法规修订自动触发重索引
确保知识时效性</a:t>
            </a:r>
          </a:p>
        </p:txBody>
      </p:sp>
      <p:sp>
        <p:nvSpPr>
          <p:cNvPr id="66" name="Rectangle 65"/>
          <p:cNvSpPr/>
          <p:nvPr/>
        </p:nvSpPr>
        <p:spPr>
          <a:xfrm>
            <a:off x="8641080" y="4992624"/>
            <a:ext cx="3127248" cy="987552"/>
          </a:xfrm>
          <a:prstGeom prst="roundRect">
            <a:avLst>
              <a:gd name="adj" fmla="val 30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Rectangle 66"/>
          <p:cNvSpPr/>
          <p:nvPr/>
        </p:nvSpPr>
        <p:spPr>
          <a:xfrm>
            <a:off x="8641080" y="4992624"/>
            <a:ext cx="54864" cy="987552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8778240" y="5065776"/>
            <a:ext cx="28346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多格式支持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778240" y="5394960"/>
            <a:ext cx="28346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扫描件 · PDF · Word
Excel · 标准文件全覆盖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57200" y="6492240"/>
            <a:ext cx="11274552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TextBox 70"/>
          <p:cNvSpPr txBox="1"/>
          <p:nvPr/>
        </p:nvSpPr>
        <p:spPr>
          <a:xfrm>
            <a:off x="457200" y="6528816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4B4B"/>
                </a:solidFill>
                <a:latin typeface="Calibri"/>
              </a:rPr>
              <a:t>AI 合规智能中枢  |  面向车企与工厂  |  2026.04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0972800" y="6528816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4B4B4B"/>
                </a:solidFill>
                <a:latin typeface="Calibri"/>
              </a:rPr>
              <a:t>4 / 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256032"/>
            <a:ext cx="54864" cy="59436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256032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000000"/>
                </a:solidFill>
                <a:latin typeface="Calibri"/>
              </a:rPr>
              <a:t>功能二：混合检索智能问答引擎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4B4B4B"/>
                </a:solidFill>
                <a:latin typeface="Calibri"/>
              </a:rPr>
              <a:t>语义检索 + 关键词检索 + 知识图谱，生成可溯源的合规决策建议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24128"/>
            <a:ext cx="11274552" cy="22860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56032" y="1170432"/>
            <a:ext cx="1993392" cy="1389888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56032" y="1170432"/>
            <a:ext cx="1993392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56032" y="1362456"/>
            <a:ext cx="1993392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93192" y="1234440"/>
            <a:ext cx="176479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用户提问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3192" y="1682496"/>
            <a:ext cx="176479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中 / 英 / 混合
自然语言输入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22576" y="1609344"/>
            <a:ext cx="201168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E20074"/>
                </a:solidFill>
                <a:latin typeface="Calibri"/>
              </a:rPr>
              <a:t>▶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42032" y="1170432"/>
            <a:ext cx="1993392" cy="1389888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2542032" y="1170432"/>
            <a:ext cx="1993392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2542032" y="1362456"/>
            <a:ext cx="1993392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2679192" y="1234440"/>
            <a:ext cx="176479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意图理解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79192" y="1682496"/>
            <a:ext cx="176479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识别法规实体
适用场景 · 地域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08576" y="1609344"/>
            <a:ext cx="201168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E20074"/>
                </a:solidFill>
                <a:latin typeface="Calibri"/>
              </a:rPr>
              <a:t>▶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28032" y="1170432"/>
            <a:ext cx="1993392" cy="1389888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828032" y="1170432"/>
            <a:ext cx="1993392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4828032" y="1362456"/>
            <a:ext cx="1993392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965192" y="1234440"/>
            <a:ext cx="176479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混合检索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65192" y="1682496"/>
            <a:ext cx="176479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BM25关键词
+ 语义向量
本地+网络双路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94576" y="1609344"/>
            <a:ext cx="201168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E20074"/>
                </a:solidFill>
                <a:latin typeface="Calibri"/>
              </a:rPr>
              <a:t>▶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114032" y="1170432"/>
            <a:ext cx="1993392" cy="1389888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114032" y="1170432"/>
            <a:ext cx="1993392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7114032" y="1362456"/>
            <a:ext cx="1993392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7251192" y="1234440"/>
            <a:ext cx="176479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重排序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251192" y="1682496"/>
            <a:ext cx="176479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Cross-Encoder
精排召回结果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180576" y="1609344"/>
            <a:ext cx="201168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E20074"/>
                </a:solidFill>
                <a:latin typeface="Calibri"/>
              </a:rPr>
              <a:t>▶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400032" y="1170432"/>
            <a:ext cx="1993392" cy="1389888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9400032" y="1170432"/>
            <a:ext cx="1993392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ectangle 32"/>
          <p:cNvSpPr/>
          <p:nvPr/>
        </p:nvSpPr>
        <p:spPr>
          <a:xfrm>
            <a:off x="9400032" y="1362456"/>
            <a:ext cx="1993392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9537192" y="1234440"/>
            <a:ext cx="176479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生成回答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537192" y="1682496"/>
            <a:ext cx="176479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引文锚定输出
置信度评分
页码溯源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56032" y="2706624"/>
            <a:ext cx="11676888" cy="36576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256032" y="2788920"/>
            <a:ext cx="3657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0000"/>
                </a:solidFill>
                <a:latin typeface="Calibri"/>
              </a:rPr>
              <a:t>典型问答场景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56032" y="3163824"/>
            <a:ext cx="2212848" cy="310896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347472" y="3191256"/>
            <a:ext cx="2057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法规解读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56032" y="3474720"/>
            <a:ext cx="2212848" cy="146304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016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365760" y="3547872"/>
            <a:ext cx="2029968" cy="1316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1">
                <a:solidFill>
                  <a:srgbClr val="000000"/>
                </a:solidFill>
                <a:latin typeface="Calibri"/>
              </a:rPr>
              <a:t>"我们的纯电SUV需满足哪些GB强制认证要求？"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587752" y="3163824"/>
            <a:ext cx="2212848" cy="310896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2679192" y="3191256"/>
            <a:ext cx="2057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政策查询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587752" y="3474720"/>
            <a:ext cx="2212848" cy="146304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016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2697480" y="3547872"/>
            <a:ext cx="2029968" cy="1316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1">
                <a:solidFill>
                  <a:srgbClr val="000000"/>
                </a:solidFill>
                <a:latin typeface="Calibri"/>
              </a:rPr>
              <a:t>"2025年NEV积分核算方式有哪些最新变化？"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919472" y="3163824"/>
            <a:ext cx="2212848" cy="310896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5010912" y="3191256"/>
            <a:ext cx="2057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合规判断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919472" y="3474720"/>
            <a:ext cx="2212848" cy="146304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016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5029200" y="3547872"/>
            <a:ext cx="2029968" cy="1316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1">
                <a:solidFill>
                  <a:srgbClr val="000000"/>
                </a:solidFill>
                <a:latin typeface="Calibri"/>
              </a:rPr>
              <a:t>"供应商A的REACH声明是否满足我司采购合规要求？"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251192" y="3163824"/>
            <a:ext cx="2212848" cy="310896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TextBox 50"/>
          <p:cNvSpPr txBox="1"/>
          <p:nvPr/>
        </p:nvSpPr>
        <p:spPr>
          <a:xfrm>
            <a:off x="7342631" y="3191256"/>
            <a:ext cx="2057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多跳推理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251192" y="3474720"/>
            <a:ext cx="2212848" cy="146304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016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7360919" y="3547872"/>
            <a:ext cx="2029968" cy="1316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1">
                <a:solidFill>
                  <a:srgbClr val="000000"/>
                </a:solidFill>
                <a:latin typeface="Calibri"/>
              </a:rPr>
              <a:t>"ISO 45001变更管理要求，对应哪些内部流程需更新？"</a:t>
            </a:r>
          </a:p>
        </p:txBody>
      </p:sp>
      <p:sp>
        <p:nvSpPr>
          <p:cNvPr id="54" name="Rectangle 53"/>
          <p:cNvSpPr/>
          <p:nvPr/>
        </p:nvSpPr>
        <p:spPr>
          <a:xfrm>
            <a:off x="9582911" y="3163824"/>
            <a:ext cx="2212848" cy="310896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TextBox 54"/>
          <p:cNvSpPr txBox="1"/>
          <p:nvPr/>
        </p:nvSpPr>
        <p:spPr>
          <a:xfrm>
            <a:off x="9674351" y="3191256"/>
            <a:ext cx="2057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对比分析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582911" y="3474720"/>
            <a:ext cx="2212848" cy="146304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016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TextBox 56"/>
          <p:cNvSpPr txBox="1"/>
          <p:nvPr/>
        </p:nvSpPr>
        <p:spPr>
          <a:xfrm>
            <a:off x="9692639" y="3547872"/>
            <a:ext cx="2029968" cy="1316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1">
                <a:solidFill>
                  <a:srgbClr val="000000"/>
                </a:solidFill>
                <a:latin typeface="Calibri"/>
              </a:rPr>
              <a:t>"GB 18384与欧盟ECE R100在电池安全上有哪些差异？"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56032" y="5074920"/>
            <a:ext cx="11676888" cy="1389888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Rectangle 58"/>
          <p:cNvSpPr/>
          <p:nvPr/>
        </p:nvSpPr>
        <p:spPr>
          <a:xfrm>
            <a:off x="256032" y="5074920"/>
            <a:ext cx="54864" cy="1389888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TextBox 59"/>
          <p:cNvSpPr txBox="1"/>
          <p:nvPr/>
        </p:nvSpPr>
        <p:spPr>
          <a:xfrm>
            <a:off x="457200" y="5138928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📎 引文溯源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57200" y="5504688"/>
            <a:ext cx="2743200" cy="877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答案标注原文出处
页码精确定位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337560" y="5138928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🌐 多语言支持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337560" y="5504688"/>
            <a:ext cx="2743200" cy="877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中英混合检索
无需切换语言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217920" y="5138928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⚖️ 决策辅助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217920" y="5504688"/>
            <a:ext cx="2743200" cy="877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结合内部制度
输出综合建议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098280" y="5138928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🔄 图谱增强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098280" y="5504688"/>
            <a:ext cx="2743200" cy="877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关联上下游条款
多跳推理支持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57200" y="6492240"/>
            <a:ext cx="11274552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TextBox 68"/>
          <p:cNvSpPr txBox="1"/>
          <p:nvPr/>
        </p:nvSpPr>
        <p:spPr>
          <a:xfrm>
            <a:off x="457200" y="6528816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4B4B"/>
                </a:solidFill>
                <a:latin typeface="Calibri"/>
              </a:rPr>
              <a:t>AI 合规智能中枢  |  面向车企与工厂  |  2026.04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0972800" y="6528816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4B4B4B"/>
                </a:solidFill>
                <a:latin typeface="Calibri"/>
              </a:rPr>
              <a:t>5 / 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256032"/>
            <a:ext cx="54864" cy="59436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256032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000000"/>
                </a:solidFill>
                <a:latin typeface="Calibri"/>
              </a:rPr>
              <a:t>功能三：智能文档合规审查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4B4B4B"/>
                </a:solidFill>
                <a:latin typeface="Calibri"/>
              </a:rPr>
              <a:t>上传 PDF/Word，自动比对法规库，标注风险并给出整改建议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24128"/>
            <a:ext cx="11274552" cy="22860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56032" y="1170432"/>
            <a:ext cx="3840480" cy="52852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56032" y="1170432"/>
            <a:ext cx="384048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56032" y="1362456"/>
            <a:ext cx="384048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93192" y="1234440"/>
            <a:ext cx="3611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⚙️  审查流程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1700784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11480" y="1700784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248" y="1700784"/>
            <a:ext cx="3108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① 文件上传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1248" y="2029968"/>
            <a:ext cx="31089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PDF · Word · Excel · 扫描件，支持批量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3776" y="2359152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11480" y="2596896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11480" y="2596896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" y="2596896"/>
            <a:ext cx="3108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② 文档解析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1248" y="2926079"/>
            <a:ext cx="31089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版面感知OCR，段落/条款级分块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3776" y="3255263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1480" y="3493008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11480" y="3493008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1248" y="3493008"/>
            <a:ext cx="3108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③ 法规域匹配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1248" y="3822192"/>
            <a:ext cx="31089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根据文档类型+内容自动识别适用法规域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3776" y="4151376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11480" y="4389120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411480" y="4389120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1248" y="4389120"/>
            <a:ext cx="3108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④ 合规比对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1248" y="4718304"/>
            <a:ext cx="31089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条款级语义对比，缺项检测 · 风险评分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3776" y="5047488"/>
            <a:ext cx="201168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0074"/>
                </a:solidFill>
                <a:latin typeface="Calibri"/>
              </a:rPr>
              <a:t>↓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1480" y="5285232"/>
            <a:ext cx="329184" cy="32918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411480" y="5285232"/>
            <a:ext cx="32918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41248" y="5285232"/>
            <a:ext cx="3108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⑤ 报告输出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41248" y="5614416"/>
            <a:ext cx="31089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B4B4B"/>
                </a:solidFill>
                <a:latin typeface="Calibri"/>
              </a:rPr>
              <a:t>非合规位置标注，整改建议 · 风险等级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343400" y="1170432"/>
            <a:ext cx="3931920" cy="52852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4343400" y="1170432"/>
            <a:ext cx="393192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ectangle 36"/>
          <p:cNvSpPr/>
          <p:nvPr/>
        </p:nvSpPr>
        <p:spPr>
          <a:xfrm>
            <a:off x="4343400" y="1362456"/>
            <a:ext cx="393192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4480560" y="1234440"/>
            <a:ext cx="37033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📋  报告输出内容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480560" y="1700784"/>
            <a:ext cx="420624" cy="42062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4480560" y="1700784"/>
            <a:ext cx="420624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📍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974336" y="1737360"/>
            <a:ext cx="3127248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非合规位置标注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480560" y="2139696"/>
            <a:ext cx="3630168" cy="548640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4608576" y="2194560"/>
            <a:ext cx="33832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页码 + 段落高亮，一键跳转原文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480560" y="2798064"/>
            <a:ext cx="420624" cy="420624"/>
          </a:xfrm>
          <a:prstGeom prst="roundRect">
            <a:avLst>
              <a:gd name="adj" fmla="val 250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4480560" y="2798064"/>
            <a:ext cx="420624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⚠️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974336" y="2834640"/>
            <a:ext cx="3127248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风险等级分级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480560" y="3236976"/>
            <a:ext cx="3630168" cy="548640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4608576" y="3291840"/>
            <a:ext cx="33832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红（高危）/ 橙（中）/ 黄（低）三级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480560" y="3895344"/>
            <a:ext cx="420624" cy="420624"/>
          </a:xfrm>
          <a:prstGeom prst="roundRect">
            <a:avLst>
              <a:gd name="adj" fmla="val 25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4480560" y="3895344"/>
            <a:ext cx="420624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📖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974336" y="3931920"/>
            <a:ext cx="3127248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法规条款引用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480560" y="4334256"/>
            <a:ext cx="3630168" cy="548640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4608576" y="4389120"/>
            <a:ext cx="33832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精确关联对应法规原文条款编号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480560" y="4992624"/>
            <a:ext cx="420624" cy="420624"/>
          </a:xfrm>
          <a:prstGeom prst="roundRect">
            <a:avLst>
              <a:gd name="adj" fmla="val 25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TextBox 54"/>
          <p:cNvSpPr txBox="1"/>
          <p:nvPr/>
        </p:nvSpPr>
        <p:spPr>
          <a:xfrm>
            <a:off x="4480560" y="4992624"/>
            <a:ext cx="420624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🔧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974336" y="5029200"/>
            <a:ext cx="3127248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0000"/>
                </a:solidFill>
                <a:latin typeface="Calibri"/>
              </a:rPr>
              <a:t>整改建议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480560" y="5431536"/>
            <a:ext cx="3630168" cy="548640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TextBox 57"/>
          <p:cNvSpPr txBox="1"/>
          <p:nvPr/>
        </p:nvSpPr>
        <p:spPr>
          <a:xfrm>
            <a:off x="4608576" y="5486400"/>
            <a:ext cx="33832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基于历史合规案例，给出可执行方案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522208" y="1170432"/>
            <a:ext cx="3410712" cy="52852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Rectangle 59"/>
          <p:cNvSpPr/>
          <p:nvPr/>
        </p:nvSpPr>
        <p:spPr>
          <a:xfrm>
            <a:off x="8522208" y="1170432"/>
            <a:ext cx="3410712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Rectangle 60"/>
          <p:cNvSpPr/>
          <p:nvPr/>
        </p:nvSpPr>
        <p:spPr>
          <a:xfrm>
            <a:off x="8522208" y="1362456"/>
            <a:ext cx="3410712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TextBox 61"/>
          <p:cNvSpPr txBox="1"/>
          <p:nvPr/>
        </p:nvSpPr>
        <p:spPr>
          <a:xfrm>
            <a:off x="8659368" y="1234440"/>
            <a:ext cx="318211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📂  适用文档类型</a:t>
            </a:r>
          </a:p>
        </p:txBody>
      </p:sp>
      <p:sp>
        <p:nvSpPr>
          <p:cNvPr id="63" name="Rectangle 62"/>
          <p:cNvSpPr/>
          <p:nvPr/>
        </p:nvSpPr>
        <p:spPr>
          <a:xfrm>
            <a:off x="8668512" y="1700784"/>
            <a:ext cx="3108960" cy="685800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Rectangle 63"/>
          <p:cNvSpPr/>
          <p:nvPr/>
        </p:nvSpPr>
        <p:spPr>
          <a:xfrm>
            <a:off x="8668512" y="1700784"/>
            <a:ext cx="45720" cy="68580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TextBox 64"/>
          <p:cNvSpPr txBox="1"/>
          <p:nvPr/>
        </p:nvSpPr>
        <p:spPr>
          <a:xfrm>
            <a:off x="8796528" y="1755648"/>
            <a:ext cx="28346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00000"/>
                </a:solidFill>
                <a:latin typeface="Calibri"/>
              </a:rPr>
              <a:t>供应商合规声明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796528" y="2066544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REACH/RoHS · 碳足迹申报</a:t>
            </a:r>
          </a:p>
        </p:txBody>
      </p:sp>
      <p:sp>
        <p:nvSpPr>
          <p:cNvPr id="67" name="Rectangle 66"/>
          <p:cNvSpPr/>
          <p:nvPr/>
        </p:nvSpPr>
        <p:spPr>
          <a:xfrm>
            <a:off x="8668512" y="2468880"/>
            <a:ext cx="3108960" cy="6858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Rectangle 67"/>
          <p:cNvSpPr/>
          <p:nvPr/>
        </p:nvSpPr>
        <p:spPr>
          <a:xfrm>
            <a:off x="8668512" y="2468880"/>
            <a:ext cx="45720" cy="68580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TextBox 68"/>
          <p:cNvSpPr txBox="1"/>
          <p:nvPr/>
        </p:nvSpPr>
        <p:spPr>
          <a:xfrm>
            <a:off x="8796528" y="2523744"/>
            <a:ext cx="28346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00000"/>
                </a:solidFill>
                <a:latin typeface="Calibri"/>
              </a:rPr>
              <a:t>新产品EHS评估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796528" y="2834640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GB安全标准覆盖完整性核查</a:t>
            </a:r>
          </a:p>
        </p:txBody>
      </p:sp>
      <p:sp>
        <p:nvSpPr>
          <p:cNvPr id="71" name="Rectangle 70"/>
          <p:cNvSpPr/>
          <p:nvPr/>
        </p:nvSpPr>
        <p:spPr>
          <a:xfrm>
            <a:off x="8668512" y="3236976"/>
            <a:ext cx="3108960" cy="685800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Rectangle 71"/>
          <p:cNvSpPr/>
          <p:nvPr/>
        </p:nvSpPr>
        <p:spPr>
          <a:xfrm>
            <a:off x="8668512" y="3236976"/>
            <a:ext cx="45720" cy="68580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TextBox 72"/>
          <p:cNvSpPr txBox="1"/>
          <p:nvPr/>
        </p:nvSpPr>
        <p:spPr>
          <a:xfrm>
            <a:off x="8796528" y="3291840"/>
            <a:ext cx="28346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00000"/>
                </a:solidFill>
                <a:latin typeface="Calibri"/>
              </a:rPr>
              <a:t>工厂安全作业规程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796528" y="3602736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AQ/T符合性 · 许可条款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668512" y="4005072"/>
            <a:ext cx="3108960" cy="6858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Rectangle 75"/>
          <p:cNvSpPr/>
          <p:nvPr/>
        </p:nvSpPr>
        <p:spPr>
          <a:xfrm>
            <a:off x="8668512" y="4005072"/>
            <a:ext cx="45720" cy="68580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TextBox 76"/>
          <p:cNvSpPr txBox="1"/>
          <p:nvPr/>
        </p:nvSpPr>
        <p:spPr>
          <a:xfrm>
            <a:off x="8796528" y="4059935"/>
            <a:ext cx="28346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00000"/>
                </a:solidFill>
                <a:latin typeface="Calibri"/>
              </a:rPr>
              <a:t>劳动合同/协议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796528" y="4370832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劳动法 · 工时 · 竞业条款</a:t>
            </a:r>
          </a:p>
        </p:txBody>
      </p:sp>
      <p:sp>
        <p:nvSpPr>
          <p:cNvPr id="79" name="Rectangle 78"/>
          <p:cNvSpPr/>
          <p:nvPr/>
        </p:nvSpPr>
        <p:spPr>
          <a:xfrm>
            <a:off x="8668512" y="4773168"/>
            <a:ext cx="3108960" cy="685800"/>
          </a:xfrm>
          <a:prstGeom prst="roundRect">
            <a:avLst>
              <a:gd name="adj" fmla="val 2000"/>
            </a:avLst>
          </a:prstGeom>
          <a:solidFill>
            <a:srgbClr val="D3E7F3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Rectangle 79"/>
          <p:cNvSpPr/>
          <p:nvPr/>
        </p:nvSpPr>
        <p:spPr>
          <a:xfrm>
            <a:off x="8668512" y="4773168"/>
            <a:ext cx="45720" cy="68580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TextBox 80"/>
          <p:cNvSpPr txBox="1"/>
          <p:nvPr/>
        </p:nvSpPr>
        <p:spPr>
          <a:xfrm>
            <a:off x="8796528" y="4828031"/>
            <a:ext cx="28346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00000"/>
                </a:solidFill>
                <a:latin typeface="Calibri"/>
              </a:rPr>
              <a:t>数据处理协议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796528" y="5138928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PIPL/GDPR 数据主体权利</a:t>
            </a:r>
          </a:p>
        </p:txBody>
      </p:sp>
      <p:sp>
        <p:nvSpPr>
          <p:cNvPr id="83" name="Rectangle 82"/>
          <p:cNvSpPr/>
          <p:nvPr/>
        </p:nvSpPr>
        <p:spPr>
          <a:xfrm>
            <a:off x="8668512" y="5541264"/>
            <a:ext cx="3108960" cy="6858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0160">
            <a:solidFill>
              <a:srgbClr val="D3E7F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Rectangle 83"/>
          <p:cNvSpPr/>
          <p:nvPr/>
        </p:nvSpPr>
        <p:spPr>
          <a:xfrm>
            <a:off x="8668512" y="5541264"/>
            <a:ext cx="45720" cy="68580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TextBox 84"/>
          <p:cNvSpPr txBox="1"/>
          <p:nvPr/>
        </p:nvSpPr>
        <p:spPr>
          <a:xfrm>
            <a:off x="8796528" y="5596128"/>
            <a:ext cx="28346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00000"/>
                </a:solidFill>
                <a:latin typeface="Calibri"/>
              </a:rPr>
              <a:t>供应链碳申报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796528" y="5907024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CCER/CBAM 核算方法验证</a:t>
            </a:r>
          </a:p>
        </p:txBody>
      </p:sp>
      <p:sp>
        <p:nvSpPr>
          <p:cNvPr id="87" name="Rectangle 86"/>
          <p:cNvSpPr/>
          <p:nvPr/>
        </p:nvSpPr>
        <p:spPr>
          <a:xfrm>
            <a:off x="457200" y="6492240"/>
            <a:ext cx="11274552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TextBox 87"/>
          <p:cNvSpPr txBox="1"/>
          <p:nvPr/>
        </p:nvSpPr>
        <p:spPr>
          <a:xfrm>
            <a:off x="457200" y="6528816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4B4B"/>
                </a:solidFill>
                <a:latin typeface="Calibri"/>
              </a:rPr>
              <a:t>AI 合规智能中枢  |  面向车企与工厂  |  2026.04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0972800" y="6528816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4B4B4B"/>
                </a:solidFill>
                <a:latin typeface="Calibri"/>
              </a:rPr>
              <a:t>6 / 13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457200" y="182880"/>
            <a:ext cx="54864" cy="594360"/>
          </a:xfrm>
          <a:prstGeom prst="rect">
            <a:avLst/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201168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EHS 隐患识别 &amp; 管理体系审计（C-SG专项）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76656"/>
            <a:ext cx="10058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ADDEA"/>
                </a:solidFill>
                <a:latin typeface="Calibri"/>
              </a:rPr>
              <a:t>AI驱动的主动安全预防：从被动响应到预测性干预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960120"/>
            <a:ext cx="11274552" cy="22860"/>
          </a:xfrm>
          <a:prstGeom prst="rect">
            <a:avLst/>
          </a:prstGeom>
          <a:solidFill>
            <a:srgbClr val="000E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56032" y="1078992"/>
            <a:ext cx="5029200" cy="2304288"/>
          </a:xfrm>
          <a:prstGeom prst="roundRect">
            <a:avLst>
              <a:gd name="adj" fmla="val 2500"/>
            </a:avLst>
          </a:prstGeom>
          <a:solidFill>
            <a:srgbClr val="000000"/>
          </a:solidFill>
          <a:ln w="1524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56032" y="1078992"/>
            <a:ext cx="5029200" cy="384048"/>
          </a:xfrm>
          <a:prstGeom prst="roundRect">
            <a:avLst>
              <a:gd name="adj" fmla="val 25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56032" y="1271016"/>
            <a:ext cx="5029200" cy="192024"/>
          </a:xfrm>
          <a:prstGeom prst="rect">
            <a:avLst/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93192" y="1143000"/>
            <a:ext cx="4800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📥  数据输入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" y="1600200"/>
            <a:ext cx="475488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📝  事故/事件报告文本 · 巡检记录 · 安全观察卡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2176272"/>
            <a:ext cx="4754880" cy="18288"/>
          </a:xfrm>
          <a:prstGeom prst="rect">
            <a:avLst/>
          </a:prstGeom>
          <a:solidFill>
            <a:srgbClr val="000E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11480" y="2185416"/>
            <a:ext cx="475488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📊  设备运行数据 · 工伤统计 · 隐患整改台账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2761488"/>
            <a:ext cx="4754880" cy="18288"/>
          </a:xfrm>
          <a:prstGeom prst="rect">
            <a:avLst/>
          </a:prstGeom>
          <a:solidFill>
            <a:srgbClr val="000E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11480" y="2770632"/>
            <a:ext cx="475488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📷  现场照片（目标检测）· 视频（行为分析，可选）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56032" y="3511296"/>
            <a:ext cx="5029200" cy="2852928"/>
          </a:xfrm>
          <a:prstGeom prst="roundRect">
            <a:avLst>
              <a:gd name="adj" fmla="val 2500"/>
            </a:avLst>
          </a:prstGeom>
          <a:solidFill>
            <a:srgbClr val="000000"/>
          </a:solidFill>
          <a:ln w="1524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256032" y="3511296"/>
            <a:ext cx="5029200" cy="384048"/>
          </a:xfrm>
          <a:prstGeom prst="roundRect">
            <a:avLst>
              <a:gd name="adj" fmla="val 25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256032" y="3703320"/>
            <a:ext cx="5029200" cy="192024"/>
          </a:xfrm>
          <a:prstGeom prst="rect">
            <a:avLst/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393192" y="3575303"/>
            <a:ext cx="4800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🤖  AI隐患识别引擎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1480" y="4041648"/>
            <a:ext cx="2331720" cy="987552"/>
          </a:xfrm>
          <a:prstGeom prst="roundRect">
            <a:avLst>
              <a:gd name="adj" fmla="val 3000"/>
            </a:avLst>
          </a:prstGeom>
          <a:solidFill>
            <a:srgbClr val="000E5E"/>
          </a:solidFill>
          <a:ln w="1016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521208" y="4114800"/>
            <a:ext cx="210312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2B9AF"/>
                </a:solidFill>
                <a:latin typeface="Calibri"/>
              </a:rPr>
              <a:t>NLP文本分析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1208" y="4443984"/>
            <a:ext cx="21031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ADDEA"/>
                </a:solidFill>
                <a:latin typeface="Calibri"/>
              </a:rPr>
              <a:t>从叙述性文本中提取隐患实体
触发因素 · 伤害类型 · 位置信息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898648" y="4041648"/>
            <a:ext cx="2331720" cy="987552"/>
          </a:xfrm>
          <a:prstGeom prst="roundRect">
            <a:avLst>
              <a:gd name="adj" fmla="val 3000"/>
            </a:avLst>
          </a:prstGeom>
          <a:solidFill>
            <a:srgbClr val="000E5E"/>
          </a:solidFill>
          <a:ln w="1016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3008376" y="4114800"/>
            <a:ext cx="210312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2B9AF"/>
                </a:solidFill>
                <a:latin typeface="Calibri"/>
              </a:rPr>
              <a:t>SIF风险评分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008376" y="4443984"/>
            <a:ext cx="21031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ADDEA"/>
                </a:solidFill>
                <a:latin typeface="Calibri"/>
              </a:rPr>
              <a:t>高严重性事件潜力预测
优先处置最高风险隐患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11480" y="5138928"/>
            <a:ext cx="2331720" cy="987552"/>
          </a:xfrm>
          <a:prstGeom prst="roundRect">
            <a:avLst>
              <a:gd name="adj" fmla="val 3000"/>
            </a:avLst>
          </a:prstGeom>
          <a:solidFill>
            <a:srgbClr val="000E5E"/>
          </a:solidFill>
          <a:ln w="1016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521208" y="5212080"/>
            <a:ext cx="210312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2B9AF"/>
                </a:solidFill>
                <a:latin typeface="Calibri"/>
              </a:rPr>
              <a:t>四维根因分析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1208" y="5541264"/>
            <a:ext cx="21031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ADDEA"/>
                </a:solidFill>
                <a:latin typeface="Calibri"/>
              </a:rPr>
              <a:t>人因/设备/管理/环境
系统性根因挖掘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98648" y="5138928"/>
            <a:ext cx="2331720" cy="987552"/>
          </a:xfrm>
          <a:prstGeom prst="roundRect">
            <a:avLst>
              <a:gd name="adj" fmla="val 3000"/>
            </a:avLst>
          </a:prstGeom>
          <a:solidFill>
            <a:srgbClr val="000E5E"/>
          </a:solidFill>
          <a:ln w="1016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3008376" y="5212080"/>
            <a:ext cx="210312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2B9AF"/>
                </a:solidFill>
                <a:latin typeface="Calibri"/>
              </a:rPr>
              <a:t>法规自动关联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08376" y="5541264"/>
            <a:ext cx="21031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ADDEA"/>
                </a:solidFill>
                <a:latin typeface="Calibri"/>
              </a:rPr>
              <a:t>与GB 6441/AQ系列/ISO 45001
自动映射对应条款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32120" y="1078992"/>
            <a:ext cx="3657600" cy="2304288"/>
          </a:xfrm>
          <a:prstGeom prst="roundRect">
            <a:avLst>
              <a:gd name="adj" fmla="val 2500"/>
            </a:avLst>
          </a:prstGeom>
          <a:solidFill>
            <a:srgbClr val="000000"/>
          </a:solidFill>
          <a:ln w="1524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ectangle 33"/>
          <p:cNvSpPr/>
          <p:nvPr/>
        </p:nvSpPr>
        <p:spPr>
          <a:xfrm>
            <a:off x="5532120" y="1078992"/>
            <a:ext cx="3657600" cy="384048"/>
          </a:xfrm>
          <a:prstGeom prst="roundRect">
            <a:avLst>
              <a:gd name="adj" fmla="val 25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5532120" y="1271016"/>
            <a:ext cx="3657600" cy="192024"/>
          </a:xfrm>
          <a:prstGeom prst="rect">
            <a:avLst/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5669280" y="1143000"/>
            <a:ext cx="3429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📋  体系审计功能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669280" y="1600200"/>
            <a:ext cx="33832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✓  ISO 45001要素覆盖度扫描（PDCA完整性）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669280" y="2075688"/>
            <a:ext cx="33832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✓  历史案例相似度匹配与经验复用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669280" y="2551176"/>
            <a:ext cx="33832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✓  整改优先级排序（风险×紧迫×可行性）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669280" y="3026664"/>
            <a:ext cx="33832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✓  审计报告自动生成（条款级评分）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532120" y="3511296"/>
            <a:ext cx="3657600" cy="2852928"/>
          </a:xfrm>
          <a:prstGeom prst="roundRect">
            <a:avLst>
              <a:gd name="adj" fmla="val 2500"/>
            </a:avLst>
          </a:prstGeom>
          <a:solidFill>
            <a:srgbClr val="000000"/>
          </a:solidFill>
          <a:ln w="1524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Rectangle 41"/>
          <p:cNvSpPr/>
          <p:nvPr/>
        </p:nvSpPr>
        <p:spPr>
          <a:xfrm>
            <a:off x="5532120" y="3511296"/>
            <a:ext cx="3657600" cy="384048"/>
          </a:xfrm>
          <a:prstGeom prst="roundRect">
            <a:avLst>
              <a:gd name="adj" fmla="val 25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Rectangle 42"/>
          <p:cNvSpPr/>
          <p:nvPr/>
        </p:nvSpPr>
        <p:spPr>
          <a:xfrm>
            <a:off x="5532120" y="3703320"/>
            <a:ext cx="3657600" cy="192024"/>
          </a:xfrm>
          <a:prstGeom prst="rect">
            <a:avLst/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5669280" y="3575303"/>
            <a:ext cx="3429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⚠️  典型隐患场景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669280" y="4041648"/>
            <a:ext cx="3383280" cy="420624"/>
          </a:xfrm>
          <a:prstGeom prst="rect">
            <a:avLst/>
          </a:prstGeom>
          <a:solidFill>
            <a:srgbClr val="000E5E"/>
          </a:solidFill>
          <a:ln w="6350">
            <a:solidFill>
              <a:srgbClr val="000E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5760720" y="4096511"/>
            <a:ext cx="19202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2B9AF"/>
                </a:solidFill>
                <a:latin typeface="Calibri"/>
              </a:rPr>
              <a:t>▸  高处坠落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726679" y="411480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Calibri"/>
              </a:rPr>
              <a:t>AQ/T 3049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669280" y="4517136"/>
            <a:ext cx="3383280" cy="420624"/>
          </a:xfrm>
          <a:prstGeom prst="rect">
            <a:avLst/>
          </a:prstGeom>
          <a:solidFill>
            <a:srgbClr val="000E5E"/>
          </a:solidFill>
          <a:ln w="6350">
            <a:solidFill>
              <a:srgbClr val="000E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5760720" y="4571999"/>
            <a:ext cx="19202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2B9AF"/>
                </a:solidFill>
                <a:latin typeface="Calibri"/>
              </a:rPr>
              <a:t>▸  有限空间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726679" y="4590288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Calibri"/>
              </a:rPr>
              <a:t>AQ 3028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669280" y="4992624"/>
            <a:ext cx="3383280" cy="420624"/>
          </a:xfrm>
          <a:prstGeom prst="rect">
            <a:avLst/>
          </a:prstGeom>
          <a:solidFill>
            <a:srgbClr val="000E5E"/>
          </a:solidFill>
          <a:ln w="6350">
            <a:solidFill>
              <a:srgbClr val="000E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5760720" y="5047488"/>
            <a:ext cx="19202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2B9AF"/>
                </a:solidFill>
                <a:latin typeface="Calibri"/>
              </a:rPr>
              <a:t>▸  化学品管理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726679" y="5065776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Calibri"/>
              </a:rPr>
              <a:t>GB 13690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669280" y="5468112"/>
            <a:ext cx="3383280" cy="420624"/>
          </a:xfrm>
          <a:prstGeom prst="rect">
            <a:avLst/>
          </a:prstGeom>
          <a:solidFill>
            <a:srgbClr val="000E5E"/>
          </a:solidFill>
          <a:ln w="6350">
            <a:solidFill>
              <a:srgbClr val="000E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TextBox 54"/>
          <p:cNvSpPr txBox="1"/>
          <p:nvPr/>
        </p:nvSpPr>
        <p:spPr>
          <a:xfrm>
            <a:off x="5760720" y="5522976"/>
            <a:ext cx="19202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2B9AF"/>
                </a:solidFill>
                <a:latin typeface="Calibri"/>
              </a:rPr>
              <a:t>▸  设备点检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726679" y="5541264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Calibri"/>
              </a:rPr>
              <a:t>IATF §8.5</a:t>
            </a:r>
          </a:p>
        </p:txBody>
      </p:sp>
      <p:sp>
        <p:nvSpPr>
          <p:cNvPr id="57" name="Rectangle 56"/>
          <p:cNvSpPr/>
          <p:nvPr/>
        </p:nvSpPr>
        <p:spPr>
          <a:xfrm>
            <a:off x="5669280" y="5943600"/>
            <a:ext cx="3383280" cy="420624"/>
          </a:xfrm>
          <a:prstGeom prst="rect">
            <a:avLst/>
          </a:prstGeom>
          <a:solidFill>
            <a:srgbClr val="000E5E"/>
          </a:solidFill>
          <a:ln w="6350">
            <a:solidFill>
              <a:srgbClr val="000E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TextBox 57"/>
          <p:cNvSpPr txBox="1"/>
          <p:nvPr/>
        </p:nvSpPr>
        <p:spPr>
          <a:xfrm>
            <a:off x="5760720" y="5998464"/>
            <a:ext cx="19202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2B9AF"/>
                </a:solidFill>
                <a:latin typeface="Calibri"/>
              </a:rPr>
              <a:t>▸  应急演练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726679" y="6016752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Calibri"/>
              </a:rPr>
              <a:t>ISO 45001 §8.2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436608" y="1078992"/>
            <a:ext cx="2496312" cy="5285232"/>
          </a:xfrm>
          <a:prstGeom prst="roundRect">
            <a:avLst>
              <a:gd name="adj" fmla="val 2500"/>
            </a:avLst>
          </a:prstGeom>
          <a:solidFill>
            <a:srgbClr val="000000"/>
          </a:solidFill>
          <a:ln w="1524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Rectangle 60"/>
          <p:cNvSpPr/>
          <p:nvPr/>
        </p:nvSpPr>
        <p:spPr>
          <a:xfrm>
            <a:off x="9436608" y="1078992"/>
            <a:ext cx="2496312" cy="384048"/>
          </a:xfrm>
          <a:prstGeom prst="roundRect">
            <a:avLst>
              <a:gd name="adj" fmla="val 25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Rectangle 61"/>
          <p:cNvSpPr/>
          <p:nvPr/>
        </p:nvSpPr>
        <p:spPr>
          <a:xfrm>
            <a:off x="9436608" y="1271016"/>
            <a:ext cx="2496312" cy="192024"/>
          </a:xfrm>
          <a:prstGeom prst="rect">
            <a:avLst/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TextBox 62"/>
          <p:cNvSpPr txBox="1"/>
          <p:nvPr/>
        </p:nvSpPr>
        <p:spPr>
          <a:xfrm>
            <a:off x="9573768" y="1143000"/>
            <a:ext cx="226771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📤  输出成果</a:t>
            </a:r>
          </a:p>
        </p:txBody>
      </p:sp>
      <p:sp>
        <p:nvSpPr>
          <p:cNvPr id="64" name="Rectangle 63"/>
          <p:cNvSpPr/>
          <p:nvPr/>
        </p:nvSpPr>
        <p:spPr>
          <a:xfrm>
            <a:off x="9582912" y="1627632"/>
            <a:ext cx="2176272" cy="1417320"/>
          </a:xfrm>
          <a:prstGeom prst="roundRect">
            <a:avLst>
              <a:gd name="adj" fmla="val 3000"/>
            </a:avLst>
          </a:prstGeom>
          <a:solidFill>
            <a:srgbClr val="000000"/>
          </a:solidFill>
          <a:ln w="1016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TextBox 64"/>
          <p:cNvSpPr txBox="1"/>
          <p:nvPr/>
        </p:nvSpPr>
        <p:spPr>
          <a:xfrm>
            <a:off x="9674352" y="1673352"/>
            <a:ext cx="1993392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32B9AF"/>
                </a:solidFill>
                <a:latin typeface="Calibri"/>
              </a:rPr>
              <a:t>隐患清单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674352" y="2167128"/>
            <a:ext cx="1993392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CADDEA"/>
                </a:solidFill>
                <a:latin typeface="Calibri"/>
              </a:rPr>
              <a:t>位置 · 类型
风险等级
法规依据
整改建议</a:t>
            </a:r>
          </a:p>
        </p:txBody>
      </p:sp>
      <p:sp>
        <p:nvSpPr>
          <p:cNvPr id="67" name="Rectangle 66"/>
          <p:cNvSpPr/>
          <p:nvPr/>
        </p:nvSpPr>
        <p:spPr>
          <a:xfrm>
            <a:off x="9582912" y="3182112"/>
            <a:ext cx="2176272" cy="1417320"/>
          </a:xfrm>
          <a:prstGeom prst="roundRect">
            <a:avLst>
              <a:gd name="adj" fmla="val 3000"/>
            </a:avLst>
          </a:prstGeom>
          <a:solidFill>
            <a:srgbClr val="000000"/>
          </a:solidFill>
          <a:ln w="1016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9674352" y="3227832"/>
            <a:ext cx="1993392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32B9AF"/>
                </a:solidFill>
                <a:latin typeface="Calibri"/>
              </a:rPr>
              <a:t>体系审计
报告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674352" y="3721608"/>
            <a:ext cx="1993392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CADDEA"/>
                </a:solidFill>
                <a:latin typeface="Calibri"/>
              </a:rPr>
              <a:t>条款级符合
性评分
整改优先级</a:t>
            </a:r>
          </a:p>
        </p:txBody>
      </p:sp>
      <p:sp>
        <p:nvSpPr>
          <p:cNvPr id="70" name="Rectangle 69"/>
          <p:cNvSpPr/>
          <p:nvPr/>
        </p:nvSpPr>
        <p:spPr>
          <a:xfrm>
            <a:off x="9582912" y="4736592"/>
            <a:ext cx="2176272" cy="1417320"/>
          </a:xfrm>
          <a:prstGeom prst="roundRect">
            <a:avLst>
              <a:gd name="adj" fmla="val 3000"/>
            </a:avLst>
          </a:prstGeom>
          <a:solidFill>
            <a:srgbClr val="000000"/>
          </a:solidFill>
          <a:ln w="1016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TextBox 70"/>
          <p:cNvSpPr txBox="1"/>
          <p:nvPr/>
        </p:nvSpPr>
        <p:spPr>
          <a:xfrm>
            <a:off x="9674352" y="4782312"/>
            <a:ext cx="1993392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32B9AF"/>
                </a:solidFill>
                <a:latin typeface="Calibri"/>
              </a:rPr>
              <a:t>趋势分析
仪表板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674352" y="5276088"/>
            <a:ext cx="1993392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CADDEA"/>
                </a:solidFill>
                <a:latin typeface="Calibri"/>
              </a:rPr>
              <a:t>隐患热图
月度趋势
部门对比</a:t>
            </a:r>
          </a:p>
        </p:txBody>
      </p:sp>
      <p:sp>
        <p:nvSpPr>
          <p:cNvPr id="73" name="Rectangle 72"/>
          <p:cNvSpPr/>
          <p:nvPr/>
        </p:nvSpPr>
        <p:spPr>
          <a:xfrm>
            <a:off x="0" y="6656832"/>
            <a:ext cx="12188952" cy="201168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TextBox 73"/>
          <p:cNvSpPr txBox="1"/>
          <p:nvPr/>
        </p:nvSpPr>
        <p:spPr>
          <a:xfrm>
            <a:off x="457200" y="6675120"/>
            <a:ext cx="100584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4B4B4B"/>
                </a:solidFill>
                <a:latin typeface="Calibri"/>
              </a:rPr>
              <a:t>AI 合规智能中枢  |  面向车企与工厂  |  2026.04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0972800" y="6675120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4B4B4B"/>
                </a:solidFill>
                <a:latin typeface="Calibri"/>
              </a:rPr>
              <a:t>7 / 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256032"/>
            <a:ext cx="54864" cy="59436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256032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000000"/>
                </a:solidFill>
                <a:latin typeface="Calibri"/>
              </a:rPr>
              <a:t>系统集成 · 个性化推荐 · 定制推送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4B4B4B"/>
                </a:solidFill>
                <a:latin typeface="Calibri"/>
              </a:rPr>
              <a:t>合规能力 API 化，主动触达用户，融入业务流程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24128"/>
            <a:ext cx="11274552" cy="22860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56032" y="1170432"/>
            <a:ext cx="5349240" cy="25420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56032" y="1170432"/>
            <a:ext cx="534924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56032" y="1362456"/>
            <a:ext cx="534924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93192" y="1234440"/>
            <a:ext cx="51206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🔌  合规审查 API 化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1700784"/>
            <a:ext cx="566928" cy="310896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11480" y="1700784"/>
            <a:ext cx="56692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POST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" y="171907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000000"/>
                </a:solidFill>
                <a:latin typeface="Calibri"/>
              </a:rPr>
              <a:t>/compliance/check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01568" y="1737360"/>
            <a:ext cx="20116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大文本分片合规检查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2176272"/>
            <a:ext cx="566928" cy="310896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11480" y="2176272"/>
            <a:ext cx="56692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POST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219456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000000"/>
                </a:solidFill>
                <a:latin typeface="Calibri"/>
              </a:rPr>
              <a:t>/compliance/upload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01568" y="2212848"/>
            <a:ext cx="20116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PDF/Word文件上传审查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2651760"/>
            <a:ext cx="566928" cy="310896"/>
          </a:xfrm>
          <a:prstGeom prst="roundRect">
            <a:avLst>
              <a:gd name="adj" fmla="val 30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11480" y="2651760"/>
            <a:ext cx="56692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GET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267004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000000"/>
                </a:solidFill>
                <a:latin typeface="Calibri"/>
              </a:rPr>
              <a:t>/compliance/query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01568" y="2688336"/>
            <a:ext cx="20116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法规知识库问答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11480" y="3127248"/>
            <a:ext cx="566928" cy="310896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11480" y="3127248"/>
            <a:ext cx="56692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POST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51560" y="3145536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000000"/>
                </a:solidFill>
                <a:latin typeface="Calibri"/>
              </a:rPr>
              <a:t>/compliance/subscribe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01568" y="3163824"/>
            <a:ext cx="20116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法规变更Webhook订阅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56032" y="3858768"/>
            <a:ext cx="5349240" cy="25420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256032" y="3858768"/>
            <a:ext cx="534924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256032" y="4050791"/>
            <a:ext cx="534924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393192" y="3922776"/>
            <a:ext cx="51206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🔗  企业系统集成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1480" y="4389120"/>
            <a:ext cx="530352" cy="329184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411480" y="4389120"/>
            <a:ext cx="530352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PLM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05840" y="4407407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新产品立项/BOM变更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00400" y="4425696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→  自动触发法规适用性检查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11480" y="4864608"/>
            <a:ext cx="530352" cy="329184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411480" y="4864608"/>
            <a:ext cx="530352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ERP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05840" y="4882896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供应商准入/合同签署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200400" y="4901184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→  供应商自动合规评分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11480" y="5340096"/>
            <a:ext cx="530352" cy="329184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411480" y="5340096"/>
            <a:ext cx="530352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OA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05840" y="5358383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合同/协议提交审批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00400" y="5376672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→  高风险自动抄送法务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11480" y="5815583"/>
            <a:ext cx="530352" cy="329184"/>
          </a:xfrm>
          <a:prstGeom prst="roundRect">
            <a:avLst>
              <a:gd name="adj" fmla="val 30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411480" y="5815583"/>
            <a:ext cx="530352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MES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05840" y="5833871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生产工艺变更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200400" y="5852159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→  触发EHS合规影响评估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852160" y="1170432"/>
            <a:ext cx="2944368" cy="25420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Rectangle 47"/>
          <p:cNvSpPr/>
          <p:nvPr/>
        </p:nvSpPr>
        <p:spPr>
          <a:xfrm>
            <a:off x="5852160" y="1170432"/>
            <a:ext cx="2944368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Rectangle 48"/>
          <p:cNvSpPr/>
          <p:nvPr/>
        </p:nvSpPr>
        <p:spPr>
          <a:xfrm>
            <a:off x="5852160" y="1362456"/>
            <a:ext cx="2944368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5989320" y="1234440"/>
            <a:ext cx="271576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🎯  个性化推荐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89320" y="1700784"/>
            <a:ext cx="2651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👤  角色画像：EHS · 法务 · 采购 · 研发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989320" y="2139696"/>
            <a:ext cx="2651760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5989320" y="2203704"/>
            <a:ext cx="2651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💡  上下文感知：对话主题 → 关联法规推荐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989320" y="2642615"/>
            <a:ext cx="2651760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TextBox 54"/>
          <p:cNvSpPr txBox="1"/>
          <p:nvPr/>
        </p:nvSpPr>
        <p:spPr>
          <a:xfrm>
            <a:off x="5989320" y="2706624"/>
            <a:ext cx="2651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🔔  到期提醒：认证到期 · 法规更新预警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989320" y="3145536"/>
            <a:ext cx="2651760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TextBox 56"/>
          <p:cNvSpPr txBox="1"/>
          <p:nvPr/>
        </p:nvSpPr>
        <p:spPr>
          <a:xfrm>
            <a:off x="5989320" y="3209544"/>
            <a:ext cx="2651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📈  行为学习：历史查询 → 智能问题推荐</a:t>
            </a:r>
          </a:p>
        </p:txBody>
      </p:sp>
      <p:sp>
        <p:nvSpPr>
          <p:cNvPr id="58" name="Rectangle 57"/>
          <p:cNvSpPr/>
          <p:nvPr/>
        </p:nvSpPr>
        <p:spPr>
          <a:xfrm>
            <a:off x="9052560" y="1170432"/>
            <a:ext cx="2880360" cy="25420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Rectangle 58"/>
          <p:cNvSpPr/>
          <p:nvPr/>
        </p:nvSpPr>
        <p:spPr>
          <a:xfrm>
            <a:off x="9052560" y="1170432"/>
            <a:ext cx="288036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Rectangle 59"/>
          <p:cNvSpPr/>
          <p:nvPr/>
        </p:nvSpPr>
        <p:spPr>
          <a:xfrm>
            <a:off x="9052560" y="1362456"/>
            <a:ext cx="288036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TextBox 60"/>
          <p:cNvSpPr txBox="1"/>
          <p:nvPr/>
        </p:nvSpPr>
        <p:spPr>
          <a:xfrm>
            <a:off x="9189720" y="1234440"/>
            <a:ext cx="2651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📢  定制化法规推送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189720" y="1700784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📧  Email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607040" y="1719072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HTML富文本，含变更对比</a:t>
            </a:r>
          </a:p>
        </p:txBody>
      </p:sp>
      <p:sp>
        <p:nvSpPr>
          <p:cNvPr id="64" name="Rectangle 63"/>
          <p:cNvSpPr/>
          <p:nvPr/>
        </p:nvSpPr>
        <p:spPr>
          <a:xfrm>
            <a:off x="9189720" y="2139696"/>
            <a:ext cx="2606040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TextBox 64"/>
          <p:cNvSpPr txBox="1"/>
          <p:nvPr/>
        </p:nvSpPr>
        <p:spPr>
          <a:xfrm>
            <a:off x="9189720" y="2203704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💬  Teams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0607040" y="2221991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企业Bot，实时推送</a:t>
            </a:r>
          </a:p>
        </p:txBody>
      </p:sp>
      <p:sp>
        <p:nvSpPr>
          <p:cNvPr id="67" name="Rectangle 66"/>
          <p:cNvSpPr/>
          <p:nvPr/>
        </p:nvSpPr>
        <p:spPr>
          <a:xfrm>
            <a:off x="9189720" y="2642615"/>
            <a:ext cx="2606040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9189720" y="2706624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📱  飞书/钉钉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607040" y="2724912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企业机器人，移动端</a:t>
            </a:r>
          </a:p>
        </p:txBody>
      </p:sp>
      <p:sp>
        <p:nvSpPr>
          <p:cNvPr id="70" name="Rectangle 69"/>
          <p:cNvSpPr/>
          <p:nvPr/>
        </p:nvSpPr>
        <p:spPr>
          <a:xfrm>
            <a:off x="9189720" y="3145536"/>
            <a:ext cx="2606040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TextBox 70"/>
          <p:cNvSpPr txBox="1"/>
          <p:nvPr/>
        </p:nvSpPr>
        <p:spPr>
          <a:xfrm>
            <a:off x="9189720" y="3209544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0000"/>
                </a:solidFill>
                <a:latin typeface="Calibri"/>
              </a:rPr>
              <a:t>🔔  站内消息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0607040" y="3227832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B4B4B"/>
                </a:solidFill>
                <a:latin typeface="Calibri"/>
              </a:rPr>
              <a:t>系统内通知中心</a:t>
            </a:r>
          </a:p>
        </p:txBody>
      </p:sp>
      <p:sp>
        <p:nvSpPr>
          <p:cNvPr id="73" name="Rectangle 72"/>
          <p:cNvSpPr/>
          <p:nvPr/>
        </p:nvSpPr>
        <p:spPr>
          <a:xfrm>
            <a:off x="5852160" y="3858768"/>
            <a:ext cx="6080760" cy="2542032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524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Rectangle 73"/>
          <p:cNvSpPr/>
          <p:nvPr/>
        </p:nvSpPr>
        <p:spPr>
          <a:xfrm>
            <a:off x="5852160" y="3858768"/>
            <a:ext cx="6080760" cy="384048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Rectangle 74"/>
          <p:cNvSpPr/>
          <p:nvPr/>
        </p:nvSpPr>
        <p:spPr>
          <a:xfrm>
            <a:off x="5852160" y="4050791"/>
            <a:ext cx="6080760" cy="192024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TextBox 75"/>
          <p:cNvSpPr txBox="1"/>
          <p:nvPr/>
        </p:nvSpPr>
        <p:spPr>
          <a:xfrm>
            <a:off x="5989320" y="3922776"/>
            <a:ext cx="58521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⚙️  推送规则引擎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989320" y="4389120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20074"/>
                </a:solidFill>
                <a:latin typeface="Calibri"/>
              </a:rPr>
              <a:t>▸  订阅维度：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223760" y="4407407"/>
            <a:ext cx="4572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按法规域 / 业务场景 / 地域灵活订阅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989320" y="4864608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20074"/>
                </a:solidFill>
                <a:latin typeface="Calibri"/>
              </a:rPr>
              <a:t>▸  优先级：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223760" y="4882896"/>
            <a:ext cx="4572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🔴 强制  🟠 推荐  🔵 参考  三级分类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5989320" y="5340096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20074"/>
                </a:solidFill>
                <a:latin typeface="Calibri"/>
              </a:rPr>
              <a:t>▸  免打扰：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223760" y="5358383"/>
            <a:ext cx="4572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工作时间推送 · 摘要合并 · 频率上限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989320" y="5815583"/>
            <a:ext cx="1188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20074"/>
                </a:solidFill>
                <a:latin typeface="Calibri"/>
              </a:rPr>
              <a:t>▸  内容生成：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223760" y="5833871"/>
            <a:ext cx="4572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0000"/>
                </a:solidFill>
                <a:latin typeface="Calibri"/>
              </a:rPr>
              <a:t>LLM自动生成变更摘要 + 影响分析 + 行动项</a:t>
            </a:r>
          </a:p>
        </p:txBody>
      </p:sp>
      <p:sp>
        <p:nvSpPr>
          <p:cNvPr id="85" name="Rectangle 84"/>
          <p:cNvSpPr/>
          <p:nvPr/>
        </p:nvSpPr>
        <p:spPr>
          <a:xfrm>
            <a:off x="457200" y="6492240"/>
            <a:ext cx="11274552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TextBox 85"/>
          <p:cNvSpPr txBox="1"/>
          <p:nvPr/>
        </p:nvSpPr>
        <p:spPr>
          <a:xfrm>
            <a:off x="457200" y="6528816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4B4B"/>
                </a:solidFill>
                <a:latin typeface="Calibri"/>
              </a:rPr>
              <a:t>AI 合规智能中枢  |  面向车企与工厂  |  2026.04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972800" y="6528816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4B4B4B"/>
                </a:solidFill>
                <a:latin typeface="Calibri"/>
              </a:rPr>
              <a:t>8 / 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57200" y="256032"/>
            <a:ext cx="54864" cy="59436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256032"/>
            <a:ext cx="10789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000000"/>
                </a:solidFill>
                <a:latin typeface="Calibri"/>
              </a:rPr>
              <a:t>关键挑战与应对策略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3152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4B4B4B"/>
                </a:solidFill>
                <a:latin typeface="Calibri"/>
              </a:rPr>
              <a:t>确保合规建议的准确性、时效性与数据安全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24128"/>
            <a:ext cx="11274552" cy="22860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56032" y="1170432"/>
            <a:ext cx="3547872" cy="23317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905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56032" y="1170432"/>
            <a:ext cx="3547872" cy="457200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56032" y="1399032"/>
            <a:ext cx="3547872" cy="22860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93192" y="1261872"/>
            <a:ext cx="32461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LLM幻觉风险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3192" y="1719072"/>
            <a:ext cx="3246120" cy="201168"/>
          </a:xfrm>
          <a:prstGeom prst="roundRect">
            <a:avLst>
              <a:gd name="adj" fmla="val 15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38912" y="1737360"/>
            <a:ext cx="4572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B4B4B"/>
                </a:solidFill>
                <a:latin typeface="Calibri"/>
              </a:rPr>
              <a:t>问题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3192" y="1947672"/>
            <a:ext cx="3246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合规建议失真
可能导致法律责任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3192" y="2468880"/>
            <a:ext cx="3246120" cy="201168"/>
          </a:xfrm>
          <a:prstGeom prst="roundRect">
            <a:avLst>
              <a:gd name="adj" fmla="val 15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438912" y="2487168"/>
            <a:ext cx="4572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E20074"/>
                </a:solidFill>
                <a:latin typeface="Calibri"/>
              </a:rPr>
              <a:t>应对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3192" y="2706624"/>
            <a:ext cx="324612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引文锚定 + 输出验证
高风险强制人工审核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023360" y="1170432"/>
            <a:ext cx="3547872" cy="23317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905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023360" y="1170432"/>
            <a:ext cx="3547872" cy="457200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023360" y="1399032"/>
            <a:ext cx="3547872" cy="22860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160520" y="1261872"/>
            <a:ext cx="32461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数据主权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60520" y="1719072"/>
            <a:ext cx="3246120" cy="201168"/>
          </a:xfrm>
          <a:prstGeom prst="roundRect">
            <a:avLst>
              <a:gd name="adj" fmla="val 15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206240" y="1737360"/>
            <a:ext cx="4572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B4B4B"/>
                </a:solidFill>
                <a:latin typeface="Calibri"/>
              </a:rPr>
              <a:t>问题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60520" y="1947672"/>
            <a:ext cx="3246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敏感文件不能
上传公有云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60520" y="2468880"/>
            <a:ext cx="3246120" cy="201168"/>
          </a:xfrm>
          <a:prstGeom prst="roundRect">
            <a:avLst>
              <a:gd name="adj" fmla="val 15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206240" y="2487168"/>
            <a:ext cx="4572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E20074"/>
                </a:solidFill>
                <a:latin typeface="Calibri"/>
              </a:rPr>
              <a:t>应对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60520" y="2706624"/>
            <a:ext cx="324612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全链路私有化部署
数据不出厂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790688" y="1170432"/>
            <a:ext cx="3547872" cy="23317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9050">
            <a:solidFill>
              <a:srgbClr val="F26B4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7790688" y="1170432"/>
            <a:ext cx="3547872" cy="457200"/>
          </a:xfrm>
          <a:prstGeom prst="roundRect">
            <a:avLst>
              <a:gd name="adj" fmla="val 2500"/>
            </a:avLst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7790688" y="1399032"/>
            <a:ext cx="3547872" cy="228600"/>
          </a:xfrm>
          <a:prstGeom prst="rect">
            <a:avLst/>
          </a:prstGeom>
          <a:solidFill>
            <a:srgbClr val="F26B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7927848" y="1261872"/>
            <a:ext cx="32461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法规时效性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927848" y="1719072"/>
            <a:ext cx="3246120" cy="201168"/>
          </a:xfrm>
          <a:prstGeom prst="roundRect">
            <a:avLst>
              <a:gd name="adj" fmla="val 15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7973567" y="1737360"/>
            <a:ext cx="4572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B4B4B"/>
                </a:solidFill>
                <a:latin typeface="Calibri"/>
              </a:rPr>
              <a:t>问题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927848" y="1947672"/>
            <a:ext cx="3246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知识库滞后
导致错误建议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927848" y="2468880"/>
            <a:ext cx="3246120" cy="201168"/>
          </a:xfrm>
          <a:prstGeom prst="roundRect">
            <a:avLst>
              <a:gd name="adj" fmla="val 15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7973567" y="2487168"/>
            <a:ext cx="4572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26B43"/>
                </a:solidFill>
                <a:latin typeface="Calibri"/>
              </a:rPr>
              <a:t>应对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927848" y="2706624"/>
            <a:ext cx="324612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自动更新机制
时间戳标注 + 提醒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56032" y="3749039"/>
            <a:ext cx="3547872" cy="23317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905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ectangle 37"/>
          <p:cNvSpPr/>
          <p:nvPr/>
        </p:nvSpPr>
        <p:spPr>
          <a:xfrm>
            <a:off x="256032" y="3749039"/>
            <a:ext cx="3547872" cy="457200"/>
          </a:xfrm>
          <a:prstGeom prst="roundRect">
            <a:avLst>
              <a:gd name="adj" fmla="val 25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ectangle 38"/>
          <p:cNvSpPr/>
          <p:nvPr/>
        </p:nvSpPr>
        <p:spPr>
          <a:xfrm>
            <a:off x="256032" y="3977639"/>
            <a:ext cx="3547872" cy="228600"/>
          </a:xfrm>
          <a:prstGeom prst="rect">
            <a:avLst/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393192" y="3840479"/>
            <a:ext cx="32461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跨语言质量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93192" y="4297679"/>
            <a:ext cx="3246120" cy="201168"/>
          </a:xfrm>
          <a:prstGeom prst="roundRect">
            <a:avLst>
              <a:gd name="adj" fmla="val 15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438912" y="4315968"/>
            <a:ext cx="4572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B4B4B"/>
                </a:solidFill>
                <a:latin typeface="Calibri"/>
              </a:rPr>
              <a:t>问题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3192" y="4526279"/>
            <a:ext cx="3246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中英混合场景
检索精度下降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93192" y="5047488"/>
            <a:ext cx="3246120" cy="201168"/>
          </a:xfrm>
          <a:prstGeom prst="roundRect">
            <a:avLst>
              <a:gd name="adj" fmla="val 15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438912" y="5065775"/>
            <a:ext cx="4572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32B9AF"/>
                </a:solidFill>
                <a:latin typeface="Calibri"/>
              </a:rPr>
              <a:t>应对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3192" y="5285231"/>
            <a:ext cx="324612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多语言嵌入模型
语言标签过滤策略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023360" y="3749039"/>
            <a:ext cx="3547872" cy="23317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9050">
            <a:solidFill>
              <a:srgbClr val="E2007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Rectangle 47"/>
          <p:cNvSpPr/>
          <p:nvPr/>
        </p:nvSpPr>
        <p:spPr>
          <a:xfrm>
            <a:off x="4023360" y="3749039"/>
            <a:ext cx="3547872" cy="457200"/>
          </a:xfrm>
          <a:prstGeom prst="roundRect">
            <a:avLst>
              <a:gd name="adj" fmla="val 2500"/>
            </a:avLst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Rectangle 48"/>
          <p:cNvSpPr/>
          <p:nvPr/>
        </p:nvSpPr>
        <p:spPr>
          <a:xfrm>
            <a:off x="4023360" y="3977639"/>
            <a:ext cx="3547872" cy="228600"/>
          </a:xfrm>
          <a:prstGeom prst="rect">
            <a:avLst/>
          </a:prstGeom>
          <a:solidFill>
            <a:srgbClr val="E2007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4160520" y="3840479"/>
            <a:ext cx="32461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大文件性能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160520" y="4297679"/>
            <a:ext cx="3246120" cy="201168"/>
          </a:xfrm>
          <a:prstGeom prst="roundRect">
            <a:avLst>
              <a:gd name="adj" fmla="val 15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4206240" y="4315968"/>
            <a:ext cx="4572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B4B4B"/>
                </a:solidFill>
                <a:latin typeface="Calibri"/>
              </a:rPr>
              <a:t>问题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160520" y="4526279"/>
            <a:ext cx="3246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GB标准数百页
处理超时风险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160520" y="5047488"/>
            <a:ext cx="3246120" cy="201168"/>
          </a:xfrm>
          <a:prstGeom prst="roundRect">
            <a:avLst>
              <a:gd name="adj" fmla="val 15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TextBox 54"/>
          <p:cNvSpPr txBox="1"/>
          <p:nvPr/>
        </p:nvSpPr>
        <p:spPr>
          <a:xfrm>
            <a:off x="4206240" y="5065775"/>
            <a:ext cx="4572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E20074"/>
                </a:solidFill>
                <a:latin typeface="Calibri"/>
              </a:rPr>
              <a:t>应对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160520" y="5285231"/>
            <a:ext cx="324612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流式处理 + 分层索引
异步队列实时进度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790688" y="3749039"/>
            <a:ext cx="3547872" cy="23317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9050">
            <a:solidFill>
              <a:srgbClr val="32B9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Rectangle 57"/>
          <p:cNvSpPr/>
          <p:nvPr/>
        </p:nvSpPr>
        <p:spPr>
          <a:xfrm>
            <a:off x="7790688" y="3749039"/>
            <a:ext cx="3547872" cy="457200"/>
          </a:xfrm>
          <a:prstGeom prst="roundRect">
            <a:avLst>
              <a:gd name="adj" fmla="val 2500"/>
            </a:avLst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Rectangle 58"/>
          <p:cNvSpPr/>
          <p:nvPr/>
        </p:nvSpPr>
        <p:spPr>
          <a:xfrm>
            <a:off x="7790688" y="3977639"/>
            <a:ext cx="3547872" cy="228600"/>
          </a:xfrm>
          <a:prstGeom prst="rect">
            <a:avLst/>
          </a:prstGeom>
          <a:solidFill>
            <a:srgbClr val="32B9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TextBox 59"/>
          <p:cNvSpPr txBox="1"/>
          <p:nvPr/>
        </p:nvSpPr>
        <p:spPr>
          <a:xfrm>
            <a:off x="7927848" y="3840479"/>
            <a:ext cx="32461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权限管控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927848" y="4297679"/>
            <a:ext cx="3246120" cy="201168"/>
          </a:xfrm>
          <a:prstGeom prst="roundRect">
            <a:avLst>
              <a:gd name="adj" fmla="val 15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TextBox 61"/>
          <p:cNvSpPr txBox="1"/>
          <p:nvPr/>
        </p:nvSpPr>
        <p:spPr>
          <a:xfrm>
            <a:off x="7973567" y="4315968"/>
            <a:ext cx="4572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B4B4B"/>
                </a:solidFill>
                <a:latin typeface="Calibri"/>
              </a:rPr>
              <a:t>问题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927848" y="4526279"/>
            <a:ext cx="3246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不同角色需
不同密级访问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927848" y="5047488"/>
            <a:ext cx="3246120" cy="201168"/>
          </a:xfrm>
          <a:prstGeom prst="roundRect">
            <a:avLst>
              <a:gd name="adj" fmla="val 1500"/>
            </a:avLst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TextBox 64"/>
          <p:cNvSpPr txBox="1"/>
          <p:nvPr/>
        </p:nvSpPr>
        <p:spPr>
          <a:xfrm>
            <a:off x="7973567" y="5065775"/>
            <a:ext cx="4572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32B9AF"/>
                </a:solidFill>
                <a:latin typeface="Calibri"/>
              </a:rPr>
              <a:t>应对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927848" y="5285231"/>
            <a:ext cx="324612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000000"/>
                </a:solidFill>
                <a:latin typeface="Calibri"/>
              </a:rPr>
              <a:t>RBAC权限体系
知识库分区 + 审计日志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57200" y="6492240"/>
            <a:ext cx="11274552" cy="18288"/>
          </a:xfrm>
          <a:prstGeom prst="rect">
            <a:avLst/>
          </a:prstGeom>
          <a:solidFill>
            <a:srgbClr val="D3E7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457200" y="6528816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4B4B"/>
                </a:solidFill>
                <a:latin typeface="Calibri"/>
              </a:rPr>
              <a:t>AI 合规智能中枢  |  面向车企与工厂  |  2026.04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972800" y="6528816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4B4B4B"/>
                </a:solidFill>
                <a:latin typeface="Calibri"/>
              </a:rPr>
              <a:t>9 / 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1643</Words>
  <Application>Microsoft Office PowerPoint</Application>
  <PresentationFormat>Custom</PresentationFormat>
  <Paragraphs>527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Wang, Wei</cp:lastModifiedBy>
  <cp:revision>13</cp:revision>
  <dcterms:created xsi:type="dcterms:W3CDTF">2013-01-27T09:14:16Z</dcterms:created>
  <dcterms:modified xsi:type="dcterms:W3CDTF">2026-04-07T07:16:40Z</dcterms:modified>
  <cp:category/>
</cp:coreProperties>
</file>